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0" r:id="rId1"/>
  </p:sldMasterIdLst>
  <p:sldIdLst>
    <p:sldId id="256" r:id="rId2"/>
    <p:sldId id="258" r:id="rId3"/>
    <p:sldId id="257" r:id="rId4"/>
    <p:sldId id="259" r:id="rId5"/>
    <p:sldId id="260" r:id="rId6"/>
    <p:sldId id="261" r:id="rId7"/>
    <p:sldId id="267" r:id="rId8"/>
    <p:sldId id="266" r:id="rId9"/>
    <p:sldId id="262" r:id="rId10"/>
    <p:sldId id="264" r:id="rId11"/>
    <p:sldId id="265"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40"/>
    <p:restoredTop sz="96327"/>
  </p:normalViewPr>
  <p:slideViewPr>
    <p:cSldViewPr snapToGrid="0" snapToObjects="1">
      <p:cViewPr varScale="1">
        <p:scale>
          <a:sx n="146" d="100"/>
          <a:sy n="146" d="100"/>
        </p:scale>
        <p:origin x="87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7/11/21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38589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91263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8716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7/11/21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32233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8117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7/11/21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63967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7/11/21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8544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30337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6507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7/11/21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5599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7/11/21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39644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7/11/21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Andrew Kent 7/6/2021</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
        <p:nvSpPr>
          <p:cNvPr id="7" name="Rectangle 6">
            <a:extLst>
              <a:ext uri="{FF2B5EF4-FFF2-40B4-BE49-F238E27FC236}">
                <a16:creationId xmlns:a16="http://schemas.microsoft.com/office/drawing/2014/main" id="{D4B180F1-3E9A-D440-827C-A54D09809434}"/>
              </a:ext>
            </a:extLst>
          </p:cNvPr>
          <p:cNvSpPr>
            <a:spLocks/>
          </p:cNvSpPr>
          <p:nvPr userDrawn="1"/>
        </p:nvSpPr>
        <p:spPr>
          <a:xfrm>
            <a:off x="225085" y="6136622"/>
            <a:ext cx="1375115" cy="519211"/>
          </a:xfrm>
          <a:prstGeom prst="rect">
            <a:avLst/>
          </a:prstGeom>
          <a:blipFill dpi="0" rotWithShape="1">
            <a:blip r:embed="rId13"/>
            <a:srcRect/>
            <a:stretch>
              <a:fillRect/>
            </a:stretch>
          </a:blip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302817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9F758-A179-3E41-A0C2-428FAC394B1B}"/>
              </a:ext>
            </a:extLst>
          </p:cNvPr>
          <p:cNvSpPr>
            <a:spLocks noGrp="1"/>
          </p:cNvSpPr>
          <p:nvPr>
            <p:ph type="ctrTitle"/>
          </p:nvPr>
        </p:nvSpPr>
        <p:spPr>
          <a:xfrm>
            <a:off x="2311400" y="1366485"/>
            <a:ext cx="7569200" cy="1138971"/>
          </a:xfrm>
        </p:spPr>
        <p:txBody>
          <a:bodyPr>
            <a:normAutofit/>
          </a:bodyPr>
          <a:lstStyle/>
          <a:p>
            <a:r>
              <a:rPr lang="en-US" sz="2400" dirty="0"/>
              <a:t>Annealing Analysis of Pin Diodes</a:t>
            </a:r>
          </a:p>
        </p:txBody>
      </p:sp>
      <p:sp>
        <p:nvSpPr>
          <p:cNvPr id="3" name="Subtitle 2">
            <a:extLst>
              <a:ext uri="{FF2B5EF4-FFF2-40B4-BE49-F238E27FC236}">
                <a16:creationId xmlns:a16="http://schemas.microsoft.com/office/drawing/2014/main" id="{FF95330D-21AA-274C-8A5E-7D756D64B57E}"/>
              </a:ext>
            </a:extLst>
          </p:cNvPr>
          <p:cNvSpPr>
            <a:spLocks noGrp="1"/>
          </p:cNvSpPr>
          <p:nvPr>
            <p:ph type="subTitle" idx="1"/>
          </p:nvPr>
        </p:nvSpPr>
        <p:spPr/>
        <p:txBody>
          <a:bodyPr>
            <a:normAutofit/>
          </a:bodyPr>
          <a:lstStyle/>
          <a:p>
            <a:r>
              <a:rPr lang="en-US" sz="1400" dirty="0"/>
              <a:t>Andrew Kent</a:t>
            </a:r>
          </a:p>
          <a:p>
            <a:r>
              <a:rPr lang="en-US" sz="1400" dirty="0"/>
              <a:t>Brown University</a:t>
            </a:r>
          </a:p>
          <a:p>
            <a:r>
              <a:rPr lang="en-US" sz="1400" dirty="0"/>
              <a:t>Department of Physics</a:t>
            </a:r>
          </a:p>
        </p:txBody>
      </p:sp>
    </p:spTree>
    <p:extLst>
      <p:ext uri="{BB962C8B-B14F-4D97-AF65-F5344CB8AC3E}">
        <p14:creationId xmlns:p14="http://schemas.microsoft.com/office/powerpoint/2010/main" val="1017350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4B6C-CC1A-B645-BB94-B720B97E819D}"/>
              </a:ext>
            </a:extLst>
          </p:cNvPr>
          <p:cNvSpPr>
            <a:spLocks noGrp="1"/>
          </p:cNvSpPr>
          <p:nvPr>
            <p:ph type="title"/>
          </p:nvPr>
        </p:nvSpPr>
        <p:spPr>
          <a:xfrm>
            <a:off x="769620" y="537817"/>
            <a:ext cx="4486656" cy="1141497"/>
          </a:xfrm>
        </p:spPr>
        <p:txBody>
          <a:bodyPr>
            <a:normAutofit/>
          </a:bodyPr>
          <a:lstStyle/>
          <a:p>
            <a:r>
              <a:rPr lang="en-US" dirty="0"/>
              <a:t>100C Fitting for Other Annealing Temperatures</a:t>
            </a:r>
          </a:p>
        </p:txBody>
      </p:sp>
      <p:sp>
        <p:nvSpPr>
          <p:cNvPr id="4" name="Text Placeholder 3">
            <a:extLst>
              <a:ext uri="{FF2B5EF4-FFF2-40B4-BE49-F238E27FC236}">
                <a16:creationId xmlns:a16="http://schemas.microsoft.com/office/drawing/2014/main" id="{53910441-75BC-2743-A05F-9D598A6B9DB1}"/>
              </a:ext>
            </a:extLst>
          </p:cNvPr>
          <p:cNvSpPr>
            <a:spLocks noGrp="1"/>
          </p:cNvSpPr>
          <p:nvPr>
            <p:ph type="body" sz="half" idx="2"/>
          </p:nvPr>
        </p:nvSpPr>
        <p:spPr>
          <a:xfrm>
            <a:off x="473666" y="2556424"/>
            <a:ext cx="4782610" cy="3720109"/>
          </a:xfrm>
        </p:spPr>
        <p:txBody>
          <a:bodyPr>
            <a:normAutofit/>
          </a:bodyPr>
          <a:lstStyle/>
          <a:p>
            <a:endParaRPr lang="en-US" dirty="0"/>
          </a:p>
          <a:p>
            <a:pPr marL="742950" lvl="1" indent="-285750">
              <a:buFont typeface="Arial" panose="020B0604020202020204" pitchFamily="34" charset="0"/>
              <a:buChar char="•"/>
            </a:pPr>
            <a:r>
              <a:rPr lang="en-US" dirty="0"/>
              <a:t>The 100C annealing data was the most “developed”, and so we were interested in seeing if there was a simple relationship between the fitted curve for 100C and the other temperatures</a:t>
            </a:r>
          </a:p>
          <a:p>
            <a:pPr marL="742950" lvl="1" indent="-285750">
              <a:buFont typeface="Arial" panose="020B0604020202020204" pitchFamily="34" charset="0"/>
              <a:buChar char="•"/>
            </a:pPr>
            <a:r>
              <a:rPr lang="en-US" dirty="0"/>
              <a:t>“a” accounts for the strength of the annealing (assuming a linear response in temperature) while “b” accounts for any pre-annealing that occurred in the reactor</a:t>
            </a:r>
          </a:p>
          <a:p>
            <a:pPr marL="742950" lvl="1" indent="-285750">
              <a:buFont typeface="Arial" panose="020B0604020202020204" pitchFamily="34" charset="0"/>
              <a:buChar char="•"/>
            </a:pPr>
            <a:r>
              <a:rPr lang="en-US" dirty="0"/>
              <a:t>Fits for lower annealing temperatures were not as great as those for higher temperatures due to the difficulties of the significantly greater time needed to develop those curves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lgn="r"/>
            <a:endParaRPr lang="en-US" dirty="0"/>
          </a:p>
          <a:p>
            <a:pPr algn="l"/>
            <a:endParaRPr lang="en-US" dirty="0"/>
          </a:p>
          <a:p>
            <a:pPr algn="l"/>
            <a:endParaRPr lang="en-US" dirty="0"/>
          </a:p>
          <a:p>
            <a:pPr algn="l"/>
            <a:endParaRPr lang="en-US" dirty="0"/>
          </a:p>
          <a:p>
            <a:pPr marL="285750" indent="-285750" algn="l">
              <a:buFont typeface="Arial" panose="020B0604020202020204" pitchFamily="34" charset="0"/>
              <a:buChar char="•"/>
            </a:pPr>
            <a:endParaRPr lang="en-US" dirty="0"/>
          </a:p>
          <a:p>
            <a:endParaRPr lang="en-US" dirty="0"/>
          </a:p>
          <a:p>
            <a:endParaRPr lang="en-US" dirty="0"/>
          </a:p>
        </p:txBody>
      </p:sp>
      <p:pic>
        <p:nvPicPr>
          <p:cNvPr id="25" name="Picture 24" descr="Text&#10;&#10;Description automatically generated with medium confidence">
            <a:extLst>
              <a:ext uri="{FF2B5EF4-FFF2-40B4-BE49-F238E27FC236}">
                <a16:creationId xmlns:a16="http://schemas.microsoft.com/office/drawing/2014/main" id="{4829236E-A97E-9640-ABBD-92E2E4A661EF}"/>
              </a:ext>
            </a:extLst>
          </p:cNvPr>
          <p:cNvPicPr>
            <a:picLocks noChangeAspect="1"/>
          </p:cNvPicPr>
          <p:nvPr/>
        </p:nvPicPr>
        <p:blipFill>
          <a:blip r:embed="rId2"/>
          <a:stretch>
            <a:fillRect/>
          </a:stretch>
        </p:blipFill>
        <p:spPr>
          <a:xfrm>
            <a:off x="1779617" y="1948770"/>
            <a:ext cx="2457937" cy="615524"/>
          </a:xfrm>
          <a:prstGeom prst="rect">
            <a:avLst/>
          </a:prstGeom>
        </p:spPr>
      </p:pic>
      <p:pic>
        <p:nvPicPr>
          <p:cNvPr id="18" name="Picture 17" descr="Chart, line chart&#10;&#10;Description automatically generated">
            <a:extLst>
              <a:ext uri="{FF2B5EF4-FFF2-40B4-BE49-F238E27FC236}">
                <a16:creationId xmlns:a16="http://schemas.microsoft.com/office/drawing/2014/main" id="{6D62F273-0C3F-D44D-8ABA-8600B64F3416}"/>
              </a:ext>
            </a:extLst>
          </p:cNvPr>
          <p:cNvPicPr>
            <a:picLocks noChangeAspect="1"/>
          </p:cNvPicPr>
          <p:nvPr/>
        </p:nvPicPr>
        <p:blipFill>
          <a:blip r:embed="rId3"/>
          <a:stretch>
            <a:fillRect/>
          </a:stretch>
        </p:blipFill>
        <p:spPr>
          <a:xfrm>
            <a:off x="6096000" y="0"/>
            <a:ext cx="3063534" cy="1709530"/>
          </a:xfrm>
          <a:prstGeom prst="rect">
            <a:avLst/>
          </a:prstGeom>
        </p:spPr>
      </p:pic>
      <p:pic>
        <p:nvPicPr>
          <p:cNvPr id="22" name="Picture 21" descr="Chart, line chart&#10;&#10;Description automatically generated">
            <a:extLst>
              <a:ext uri="{FF2B5EF4-FFF2-40B4-BE49-F238E27FC236}">
                <a16:creationId xmlns:a16="http://schemas.microsoft.com/office/drawing/2014/main" id="{BAD3378E-CDBF-6148-B9F1-2520B681DB5E}"/>
              </a:ext>
            </a:extLst>
          </p:cNvPr>
          <p:cNvPicPr>
            <a:picLocks noChangeAspect="1"/>
          </p:cNvPicPr>
          <p:nvPr/>
        </p:nvPicPr>
        <p:blipFill>
          <a:blip r:embed="rId4"/>
          <a:stretch>
            <a:fillRect/>
          </a:stretch>
        </p:blipFill>
        <p:spPr>
          <a:xfrm>
            <a:off x="9128465" y="0"/>
            <a:ext cx="3063534" cy="1709530"/>
          </a:xfrm>
          <a:prstGeom prst="rect">
            <a:avLst/>
          </a:prstGeom>
        </p:spPr>
      </p:pic>
      <p:pic>
        <p:nvPicPr>
          <p:cNvPr id="24" name="Picture 23" descr="Chart&#10;&#10;Description automatically generated with medium confidence">
            <a:extLst>
              <a:ext uri="{FF2B5EF4-FFF2-40B4-BE49-F238E27FC236}">
                <a16:creationId xmlns:a16="http://schemas.microsoft.com/office/drawing/2014/main" id="{9E2D69FE-298B-4647-AC5D-95389F45840B}"/>
              </a:ext>
            </a:extLst>
          </p:cNvPr>
          <p:cNvPicPr>
            <a:picLocks noChangeAspect="1"/>
          </p:cNvPicPr>
          <p:nvPr/>
        </p:nvPicPr>
        <p:blipFill>
          <a:blip r:embed="rId5"/>
          <a:stretch>
            <a:fillRect/>
          </a:stretch>
        </p:blipFill>
        <p:spPr>
          <a:xfrm>
            <a:off x="9128465" y="1948770"/>
            <a:ext cx="3063534" cy="1709531"/>
          </a:xfrm>
          <a:prstGeom prst="rect">
            <a:avLst/>
          </a:prstGeom>
        </p:spPr>
      </p:pic>
      <p:pic>
        <p:nvPicPr>
          <p:cNvPr id="27" name="Picture 26" descr="Chart&#10;&#10;Description automatically generated">
            <a:extLst>
              <a:ext uri="{FF2B5EF4-FFF2-40B4-BE49-F238E27FC236}">
                <a16:creationId xmlns:a16="http://schemas.microsoft.com/office/drawing/2014/main" id="{EE49EEA2-E697-E744-B49F-121C98FCD39A}"/>
              </a:ext>
            </a:extLst>
          </p:cNvPr>
          <p:cNvPicPr>
            <a:picLocks noChangeAspect="1"/>
          </p:cNvPicPr>
          <p:nvPr/>
        </p:nvPicPr>
        <p:blipFill>
          <a:blip r:embed="rId6"/>
          <a:stretch>
            <a:fillRect/>
          </a:stretch>
        </p:blipFill>
        <p:spPr>
          <a:xfrm>
            <a:off x="6169964" y="1948769"/>
            <a:ext cx="3063534" cy="1709532"/>
          </a:xfrm>
          <a:prstGeom prst="rect">
            <a:avLst/>
          </a:prstGeom>
        </p:spPr>
      </p:pic>
      <p:pic>
        <p:nvPicPr>
          <p:cNvPr id="29" name="Picture 28" descr="Chart, line chart&#10;&#10;Description automatically generated">
            <a:extLst>
              <a:ext uri="{FF2B5EF4-FFF2-40B4-BE49-F238E27FC236}">
                <a16:creationId xmlns:a16="http://schemas.microsoft.com/office/drawing/2014/main" id="{D09C606D-98D6-3447-874B-278621C68164}"/>
              </a:ext>
            </a:extLst>
          </p:cNvPr>
          <p:cNvPicPr>
            <a:picLocks noChangeAspect="1"/>
          </p:cNvPicPr>
          <p:nvPr/>
        </p:nvPicPr>
        <p:blipFill>
          <a:blip r:embed="rId7"/>
          <a:stretch>
            <a:fillRect/>
          </a:stretch>
        </p:blipFill>
        <p:spPr>
          <a:xfrm>
            <a:off x="6096000" y="3658301"/>
            <a:ext cx="3063534" cy="1709532"/>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9E8EF254-A812-DC4C-AB31-C1E4200B02E0}"/>
              </a:ext>
            </a:extLst>
          </p:cNvPr>
          <p:cNvPicPr>
            <a:picLocks noChangeAspect="1"/>
          </p:cNvPicPr>
          <p:nvPr/>
        </p:nvPicPr>
        <p:blipFill>
          <a:blip r:embed="rId8"/>
          <a:stretch>
            <a:fillRect/>
          </a:stretch>
        </p:blipFill>
        <p:spPr>
          <a:xfrm>
            <a:off x="9128465" y="3658301"/>
            <a:ext cx="3063535" cy="1709533"/>
          </a:xfrm>
          <a:prstGeom prst="rect">
            <a:avLst/>
          </a:prstGeom>
        </p:spPr>
      </p:pic>
      <p:pic>
        <p:nvPicPr>
          <p:cNvPr id="33" name="Picture 32" descr="A picture containing graphical user interface&#10;&#10;Description automatically generated">
            <a:extLst>
              <a:ext uri="{FF2B5EF4-FFF2-40B4-BE49-F238E27FC236}">
                <a16:creationId xmlns:a16="http://schemas.microsoft.com/office/drawing/2014/main" id="{3C722D9A-1910-144A-BDDF-285E0FC729D9}"/>
              </a:ext>
            </a:extLst>
          </p:cNvPr>
          <p:cNvPicPr>
            <a:picLocks noChangeAspect="1"/>
          </p:cNvPicPr>
          <p:nvPr/>
        </p:nvPicPr>
        <p:blipFill>
          <a:blip r:embed="rId9"/>
          <a:stretch>
            <a:fillRect/>
          </a:stretch>
        </p:blipFill>
        <p:spPr>
          <a:xfrm>
            <a:off x="6095999" y="5367832"/>
            <a:ext cx="3063536" cy="1490168"/>
          </a:xfrm>
          <a:prstGeom prst="rect">
            <a:avLst/>
          </a:prstGeom>
        </p:spPr>
      </p:pic>
      <p:pic>
        <p:nvPicPr>
          <p:cNvPr id="37" name="Picture 36" descr="Table&#10;&#10;Description automatically generated">
            <a:extLst>
              <a:ext uri="{FF2B5EF4-FFF2-40B4-BE49-F238E27FC236}">
                <a16:creationId xmlns:a16="http://schemas.microsoft.com/office/drawing/2014/main" id="{F317D46D-DA62-154B-A94F-24560A15CA1C}"/>
              </a:ext>
            </a:extLst>
          </p:cNvPr>
          <p:cNvPicPr>
            <a:picLocks noChangeAspect="1"/>
          </p:cNvPicPr>
          <p:nvPr/>
        </p:nvPicPr>
        <p:blipFill>
          <a:blip r:embed="rId10"/>
          <a:stretch>
            <a:fillRect/>
          </a:stretch>
        </p:blipFill>
        <p:spPr>
          <a:xfrm>
            <a:off x="9159534" y="5425891"/>
            <a:ext cx="3032465" cy="1420702"/>
          </a:xfrm>
          <a:prstGeom prst="rect">
            <a:avLst/>
          </a:prstGeom>
        </p:spPr>
      </p:pic>
    </p:spTree>
    <p:extLst>
      <p:ext uri="{BB962C8B-B14F-4D97-AF65-F5344CB8AC3E}">
        <p14:creationId xmlns:p14="http://schemas.microsoft.com/office/powerpoint/2010/main" val="147389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3B447-8C65-7848-A50D-78670C08C691}"/>
              </a:ext>
            </a:extLst>
          </p:cNvPr>
          <p:cNvSpPr>
            <a:spLocks noGrp="1"/>
          </p:cNvSpPr>
          <p:nvPr>
            <p:ph type="title"/>
          </p:nvPr>
        </p:nvSpPr>
        <p:spPr>
          <a:xfrm>
            <a:off x="769620" y="804672"/>
            <a:ext cx="4486656" cy="1141497"/>
          </a:xfrm>
        </p:spPr>
        <p:txBody>
          <a:bodyPr>
            <a:normAutofit/>
          </a:bodyPr>
          <a:lstStyle/>
          <a:p>
            <a:r>
              <a:rPr lang="en-US"/>
              <a:t>Fitting “Scaling Coefficient” for </a:t>
            </a:r>
            <a:endParaRPr lang="en-US" dirty="0"/>
          </a:p>
        </p:txBody>
      </p:sp>
      <p:pic>
        <p:nvPicPr>
          <p:cNvPr id="6" name="Content Placeholder 5" descr="Chart, line chart&#10;&#10;Description automatically generated">
            <a:extLst>
              <a:ext uri="{FF2B5EF4-FFF2-40B4-BE49-F238E27FC236}">
                <a16:creationId xmlns:a16="http://schemas.microsoft.com/office/drawing/2014/main" id="{D4CE5259-E479-834C-B6BA-9D366482F9C6}"/>
              </a:ext>
            </a:extLst>
          </p:cNvPr>
          <p:cNvPicPr>
            <a:picLocks noGrp="1" noChangeAspect="1"/>
          </p:cNvPicPr>
          <p:nvPr>
            <p:ph idx="1"/>
          </p:nvPr>
        </p:nvPicPr>
        <p:blipFill>
          <a:blip r:embed="rId2"/>
          <a:stretch>
            <a:fillRect/>
          </a:stretch>
        </p:blipFill>
        <p:spPr>
          <a:xfrm>
            <a:off x="6935726" y="340677"/>
            <a:ext cx="4816475" cy="3210983"/>
          </a:xfrm>
        </p:spPr>
      </p:pic>
      <p:sp>
        <p:nvSpPr>
          <p:cNvPr id="4" name="Text Placeholder 3">
            <a:extLst>
              <a:ext uri="{FF2B5EF4-FFF2-40B4-BE49-F238E27FC236}">
                <a16:creationId xmlns:a16="http://schemas.microsoft.com/office/drawing/2014/main" id="{043EEF36-501D-0043-974F-1411AA199968}"/>
              </a:ext>
            </a:extLst>
          </p:cNvPr>
          <p:cNvSpPr>
            <a:spLocks noGrp="1"/>
          </p:cNvSpPr>
          <p:nvPr>
            <p:ph type="body" sz="half" idx="2"/>
          </p:nvPr>
        </p:nvSpPr>
        <p:spPr>
          <a:xfrm>
            <a:off x="769620" y="2922248"/>
            <a:ext cx="4391660" cy="3131080"/>
          </a:xfrm>
        </p:spPr>
        <p:txBody>
          <a:bodyPr>
            <a:normAutofit/>
          </a:bodyPr>
          <a:lstStyle/>
          <a:p>
            <a:endParaRPr lang="en-US" dirty="0"/>
          </a:p>
          <a:p>
            <a:pPr marL="742950" lvl="1" indent="-285750">
              <a:buFont typeface="Arial" panose="020B0604020202020204" pitchFamily="34" charset="0"/>
              <a:buChar char="•"/>
            </a:pPr>
            <a:r>
              <a:rPr lang="en-US" dirty="0"/>
              <a:t>Scaling coefficient for each temperature was fitted to the above equation </a:t>
            </a:r>
          </a:p>
          <a:p>
            <a:pPr marL="742950" lvl="1" indent="-285750">
              <a:buFont typeface="Arial" panose="020B0604020202020204" pitchFamily="34" charset="0"/>
              <a:buChar char="•"/>
            </a:pPr>
            <a:r>
              <a:rPr lang="en-US" dirty="0"/>
              <a:t>Found similar relationship between annealing temperature found in the </a:t>
            </a:r>
            <a:r>
              <a:rPr lang="en-US" dirty="0" err="1"/>
              <a:t>Alibava</a:t>
            </a:r>
            <a:r>
              <a:rPr lang="en-US" dirty="0"/>
              <a:t> setup</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lgn="r"/>
            <a:endParaRPr lang="en-US" dirty="0"/>
          </a:p>
          <a:p>
            <a:pPr algn="l"/>
            <a:endParaRPr lang="en-US" dirty="0"/>
          </a:p>
          <a:p>
            <a:pPr algn="l"/>
            <a:endParaRPr lang="en-US" dirty="0"/>
          </a:p>
          <a:p>
            <a:pPr algn="l"/>
            <a:endParaRPr lang="en-US" dirty="0"/>
          </a:p>
          <a:p>
            <a:pPr marL="285750" indent="-285750" algn="l">
              <a:buFont typeface="Arial" panose="020B0604020202020204" pitchFamily="34" charset="0"/>
              <a:buChar char="•"/>
            </a:pPr>
            <a:endParaRPr lang="en-US" dirty="0"/>
          </a:p>
          <a:p>
            <a:endParaRPr lang="en-US" dirty="0"/>
          </a:p>
          <a:p>
            <a:endParaRPr lang="en-US" dirty="0"/>
          </a:p>
          <a:p>
            <a:endParaRPr lang="en-US" dirty="0"/>
          </a:p>
        </p:txBody>
      </p:sp>
      <p:pic>
        <p:nvPicPr>
          <p:cNvPr id="15" name="Picture 14" descr="Table&#10;&#10;Description automatically generated">
            <a:extLst>
              <a:ext uri="{FF2B5EF4-FFF2-40B4-BE49-F238E27FC236}">
                <a16:creationId xmlns:a16="http://schemas.microsoft.com/office/drawing/2014/main" id="{7A25F39B-C43A-C549-8E60-526AC5A1EC63}"/>
              </a:ext>
            </a:extLst>
          </p:cNvPr>
          <p:cNvPicPr>
            <a:picLocks noChangeAspect="1"/>
          </p:cNvPicPr>
          <p:nvPr/>
        </p:nvPicPr>
        <p:blipFill>
          <a:blip r:embed="rId3"/>
          <a:stretch>
            <a:fillRect/>
          </a:stretch>
        </p:blipFill>
        <p:spPr>
          <a:xfrm>
            <a:off x="7441324" y="4073025"/>
            <a:ext cx="3812890" cy="1786329"/>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896EF02C-56C7-6B4D-818A-BB4C6CE6D428}"/>
              </a:ext>
            </a:extLst>
          </p:cNvPr>
          <p:cNvPicPr>
            <a:picLocks noChangeAspect="1"/>
          </p:cNvPicPr>
          <p:nvPr/>
        </p:nvPicPr>
        <p:blipFill>
          <a:blip r:embed="rId4"/>
          <a:stretch>
            <a:fillRect/>
          </a:stretch>
        </p:blipFill>
        <p:spPr>
          <a:xfrm>
            <a:off x="1201124" y="2242644"/>
            <a:ext cx="3528651" cy="763314"/>
          </a:xfrm>
          <a:prstGeom prst="rect">
            <a:avLst/>
          </a:prstGeom>
        </p:spPr>
      </p:pic>
    </p:spTree>
    <p:extLst>
      <p:ext uri="{BB962C8B-B14F-4D97-AF65-F5344CB8AC3E}">
        <p14:creationId xmlns:p14="http://schemas.microsoft.com/office/powerpoint/2010/main" val="3439706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4EEC-3C01-2642-97B4-28E8CE6AA887}"/>
              </a:ext>
            </a:extLst>
          </p:cNvPr>
          <p:cNvSpPr>
            <a:spLocks noGrp="1"/>
          </p:cNvSpPr>
          <p:nvPr>
            <p:ph type="title"/>
          </p:nvPr>
        </p:nvSpPr>
        <p:spPr>
          <a:xfrm>
            <a:off x="3538202" y="344582"/>
            <a:ext cx="5115595" cy="937680"/>
          </a:xfrm>
        </p:spPr>
        <p:txBody>
          <a:bodyPr>
            <a:normAutofit fontScale="90000"/>
          </a:bodyPr>
          <a:lstStyle/>
          <a:p>
            <a:r>
              <a:rPr lang="en-US" dirty="0"/>
              <a:t>Conclusion / Remaining questions</a:t>
            </a:r>
          </a:p>
        </p:txBody>
      </p:sp>
      <p:sp>
        <p:nvSpPr>
          <p:cNvPr id="4" name="Text Placeholder 3">
            <a:extLst>
              <a:ext uri="{FF2B5EF4-FFF2-40B4-BE49-F238E27FC236}">
                <a16:creationId xmlns:a16="http://schemas.microsoft.com/office/drawing/2014/main" id="{1C735226-397E-6243-81C4-4B0F4D1617D9}"/>
              </a:ext>
            </a:extLst>
          </p:cNvPr>
          <p:cNvSpPr>
            <a:spLocks noGrp="1"/>
          </p:cNvSpPr>
          <p:nvPr>
            <p:ph idx="1"/>
          </p:nvPr>
        </p:nvSpPr>
        <p:spPr>
          <a:xfrm>
            <a:off x="1972161" y="1282262"/>
            <a:ext cx="8247678" cy="4855778"/>
          </a:xfrm>
        </p:spPr>
        <p:txBody>
          <a:bodyPr>
            <a:normAutofit lnSpcReduction="10000"/>
          </a:bodyPr>
          <a:lstStyle/>
          <a:p>
            <a:endParaRPr lang="en-US" dirty="0"/>
          </a:p>
          <a:p>
            <a:pPr marL="742950" lvl="1" indent="-285750">
              <a:buFont typeface="Arial" panose="020B0604020202020204" pitchFamily="34" charset="0"/>
              <a:buChar char="•"/>
            </a:pPr>
            <a:r>
              <a:rPr lang="en-US" dirty="0"/>
              <a:t>Pin annealing results agree with </a:t>
            </a:r>
            <a:r>
              <a:rPr lang="en-US" dirty="0" err="1"/>
              <a:t>Alibava</a:t>
            </a:r>
            <a:r>
              <a:rPr lang="en-US" dirty="0"/>
              <a:t> setup results</a:t>
            </a:r>
          </a:p>
          <a:p>
            <a:pPr marL="742950" lvl="1" indent="-285750">
              <a:buFont typeface="Arial" panose="020B0604020202020204" pitchFamily="34" charset="0"/>
              <a:buChar char="•"/>
            </a:pPr>
            <a:r>
              <a:rPr lang="en-US" dirty="0"/>
              <a:t>Annealing at different temperatures does seem to indicate only a shift and scaling difference, though the shift may only be due to the initial annealing that occurs in the reactor</a:t>
            </a:r>
          </a:p>
          <a:p>
            <a:pPr marL="742950" lvl="1" indent="-285750">
              <a:buFont typeface="Arial" panose="020B0604020202020204" pitchFamily="34" charset="0"/>
              <a:buChar char="•"/>
            </a:pPr>
            <a:r>
              <a:rPr lang="en-US" dirty="0"/>
              <a:t>All data, code and other documents are saved to HEP shared google drive under “Annealing”</a:t>
            </a:r>
          </a:p>
          <a:p>
            <a:pPr lvl="1"/>
            <a:r>
              <a:rPr lang="en-US" u="sng" dirty="0"/>
              <a:t>Remaining Questions</a:t>
            </a:r>
          </a:p>
          <a:p>
            <a:pPr marL="742950" lvl="1" indent="-285750">
              <a:buFont typeface="Arial" panose="020B0604020202020204" pitchFamily="34" charset="0"/>
              <a:buChar char="•"/>
            </a:pPr>
            <a:r>
              <a:rPr lang="en-US" dirty="0"/>
              <a:t>Analysis of how our diodes are annealed during irradiation may need to be done</a:t>
            </a:r>
          </a:p>
          <a:p>
            <a:pPr marL="1200150" lvl="2" indent="-285750">
              <a:buFont typeface="Arial" panose="020B0604020202020204" pitchFamily="34" charset="0"/>
              <a:buChar char="•"/>
            </a:pPr>
            <a:r>
              <a:rPr lang="en-US" dirty="0"/>
              <a:t>Are the diodes annealed at a constant rate?</a:t>
            </a:r>
          </a:p>
          <a:p>
            <a:pPr marL="742950" lvl="1" indent="-285750">
              <a:buFont typeface="Arial" panose="020B0604020202020204" pitchFamily="34" charset="0"/>
              <a:buChar char="•"/>
            </a:pPr>
            <a:r>
              <a:rPr lang="en-US" dirty="0"/>
              <a:t>Temperature during rabbit run should be “pinned” down</a:t>
            </a:r>
          </a:p>
          <a:p>
            <a:pPr marL="1200150" lvl="2" indent="-285750">
              <a:buFont typeface="Arial" panose="020B0604020202020204" pitchFamily="34" charset="0"/>
              <a:buChar char="•"/>
            </a:pPr>
            <a:r>
              <a:rPr lang="en-US" dirty="0"/>
              <a:t>Does the temperature hold steady?</a:t>
            </a:r>
          </a:p>
          <a:p>
            <a:pPr marL="1200150" lvl="2" indent="-285750">
              <a:buFont typeface="Arial" panose="020B0604020202020204" pitchFamily="34" charset="0"/>
              <a:buChar char="•"/>
            </a:pPr>
            <a:r>
              <a:rPr lang="en-US" dirty="0"/>
              <a:t>Are the temperatures consistent from run to run?</a:t>
            </a:r>
          </a:p>
          <a:p>
            <a:pPr marL="742950" lvl="1" indent="-285750">
              <a:buFont typeface="Arial" panose="020B0604020202020204" pitchFamily="34" charset="0"/>
              <a:buChar char="•"/>
            </a:pPr>
            <a:r>
              <a:rPr lang="en-US" dirty="0"/>
              <a:t>Is there a horizontal asymptote for pin annealing? Is it the same for all annealing temperatures?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lgn="r"/>
            <a:endParaRPr lang="en-US" dirty="0"/>
          </a:p>
          <a:p>
            <a:pPr algn="l"/>
            <a:endParaRPr lang="en-US" dirty="0"/>
          </a:p>
          <a:p>
            <a:pPr algn="l"/>
            <a:endParaRPr lang="en-US" dirty="0"/>
          </a:p>
          <a:p>
            <a:pPr algn="l"/>
            <a:endParaRPr lang="en-US" dirty="0"/>
          </a:p>
          <a:p>
            <a:pPr marL="285750" indent="-285750" algn="l">
              <a:buFont typeface="Arial" panose="020B0604020202020204" pitchFamily="34" charset="0"/>
              <a:buChar char="•"/>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75451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F57E-4FD3-BC4D-A038-8C452D144C73}"/>
              </a:ext>
            </a:extLst>
          </p:cNvPr>
          <p:cNvSpPr>
            <a:spLocks noGrp="1"/>
          </p:cNvSpPr>
          <p:nvPr>
            <p:ph type="title"/>
          </p:nvPr>
        </p:nvSpPr>
        <p:spPr>
          <a:xfrm>
            <a:off x="4263416" y="554789"/>
            <a:ext cx="3665167" cy="716963"/>
          </a:xfrm>
        </p:spPr>
        <p:txBody>
          <a:bodyPr>
            <a:normAutofit fontScale="90000"/>
          </a:bodyPr>
          <a:lstStyle/>
          <a:p>
            <a:r>
              <a:rPr lang="en-US" dirty="0"/>
              <a:t>Outline</a:t>
            </a:r>
          </a:p>
        </p:txBody>
      </p:sp>
      <p:sp>
        <p:nvSpPr>
          <p:cNvPr id="4" name="Text Placeholder 3">
            <a:extLst>
              <a:ext uri="{FF2B5EF4-FFF2-40B4-BE49-F238E27FC236}">
                <a16:creationId xmlns:a16="http://schemas.microsoft.com/office/drawing/2014/main" id="{CFEAC83D-66B7-2943-A76D-F0A62EF5797F}"/>
              </a:ext>
            </a:extLst>
          </p:cNvPr>
          <p:cNvSpPr>
            <a:spLocks noGrp="1"/>
          </p:cNvSpPr>
          <p:nvPr>
            <p:ph idx="1"/>
          </p:nvPr>
        </p:nvSpPr>
        <p:spPr>
          <a:xfrm>
            <a:off x="3048420" y="1578053"/>
            <a:ext cx="5851319" cy="4414345"/>
          </a:xfrm>
        </p:spPr>
        <p:txBody>
          <a:bodyPr>
            <a:normAutofit fontScale="92500" lnSpcReduction="10000"/>
          </a:bodyPr>
          <a:lstStyle/>
          <a:p>
            <a:pPr marL="285750" indent="-285750" algn="l">
              <a:buFont typeface="Arial" panose="020B0604020202020204" pitchFamily="34" charset="0"/>
              <a:buChar char="•"/>
            </a:pPr>
            <a:r>
              <a:rPr lang="en-US" dirty="0"/>
              <a:t>Pin Temperature Study</a:t>
            </a:r>
          </a:p>
          <a:p>
            <a:pPr marL="742950" lvl="1" indent="-285750">
              <a:buFont typeface="Arial" panose="020B0604020202020204" pitchFamily="34" charset="0"/>
              <a:buChar char="•"/>
            </a:pPr>
            <a:r>
              <a:rPr lang="en-US" dirty="0"/>
              <a:t>Setup</a:t>
            </a:r>
          </a:p>
          <a:p>
            <a:pPr marL="742950" lvl="1" indent="-285750">
              <a:buFont typeface="Arial" panose="020B0604020202020204" pitchFamily="34" charset="0"/>
              <a:buChar char="•"/>
            </a:pPr>
            <a:r>
              <a:rPr lang="en-US" dirty="0"/>
              <a:t>Saturation Time/Voltage</a:t>
            </a:r>
          </a:p>
          <a:p>
            <a:pPr marL="742950" lvl="1" indent="-285750">
              <a:buFont typeface="Arial" panose="020B0604020202020204" pitchFamily="34" charset="0"/>
              <a:buChar char="•"/>
            </a:pPr>
            <a:r>
              <a:rPr lang="en-US" dirty="0"/>
              <a:t>Saturation Voltage vs. Temperature</a:t>
            </a:r>
          </a:p>
          <a:p>
            <a:pPr marL="285750" indent="-285750" algn="l">
              <a:buFont typeface="Arial" panose="020B0604020202020204" pitchFamily="34" charset="0"/>
              <a:buChar char="•"/>
            </a:pPr>
            <a:r>
              <a:rPr lang="en-US" dirty="0"/>
              <a:t>Pin Annealing Study</a:t>
            </a:r>
          </a:p>
          <a:p>
            <a:pPr marL="742950" lvl="1" indent="-285750">
              <a:buFont typeface="Arial" panose="020B0604020202020204" pitchFamily="34" charset="0"/>
              <a:buChar char="•"/>
            </a:pPr>
            <a:r>
              <a:rPr lang="en-US" dirty="0"/>
              <a:t>Setup</a:t>
            </a:r>
          </a:p>
          <a:p>
            <a:pPr marL="742950" lvl="1" indent="-285750">
              <a:buFont typeface="Arial" panose="020B0604020202020204" pitchFamily="34" charset="0"/>
              <a:buChar char="•"/>
            </a:pPr>
            <a:r>
              <a:rPr lang="en-US" dirty="0"/>
              <a:t>Annealing Graphs with all diodes</a:t>
            </a:r>
          </a:p>
          <a:p>
            <a:pPr marL="742950" lvl="1" indent="-285750">
              <a:buFont typeface="Arial" panose="020B0604020202020204" pitchFamily="34" charset="0"/>
              <a:buChar char="•"/>
            </a:pPr>
            <a:r>
              <a:rPr lang="en-US" dirty="0"/>
              <a:t>Data: Raw and Normalized</a:t>
            </a:r>
          </a:p>
          <a:p>
            <a:pPr marL="742950" lvl="1" indent="-285750">
              <a:buFont typeface="Arial" panose="020B0604020202020204" pitchFamily="34" charset="0"/>
              <a:buChar char="•"/>
            </a:pPr>
            <a:r>
              <a:rPr lang="en-US" dirty="0"/>
              <a:t>Shifting in Annealing Time (t) and Scaling in Potential (V)</a:t>
            </a:r>
          </a:p>
          <a:p>
            <a:pPr marL="742950" lvl="1" indent="-285750">
              <a:buFont typeface="Arial" panose="020B0604020202020204" pitchFamily="34" charset="0"/>
              <a:buChar char="•"/>
            </a:pPr>
            <a:r>
              <a:rPr lang="en-US" dirty="0"/>
              <a:t>Double Exponential Fit</a:t>
            </a:r>
          </a:p>
          <a:p>
            <a:pPr marL="742950" lvl="1" indent="-285750">
              <a:buFont typeface="Arial" panose="020B0604020202020204" pitchFamily="34" charset="0"/>
              <a:buChar char="•"/>
            </a:pPr>
            <a:r>
              <a:rPr lang="en-US" dirty="0"/>
              <a:t>100C Fitting for Other Annealing Temperatures</a:t>
            </a:r>
          </a:p>
          <a:p>
            <a:pPr marL="742950" lvl="1" indent="-285750">
              <a:buFont typeface="Arial" panose="020B0604020202020204" pitchFamily="34" charset="0"/>
              <a:buChar char="•"/>
            </a:pPr>
            <a:r>
              <a:rPr lang="en-US" dirty="0"/>
              <a:t>Fitting “Scaling Coefficients”</a:t>
            </a:r>
          </a:p>
          <a:p>
            <a:pPr marL="285750" indent="-285750" algn="l">
              <a:buFont typeface="Arial" panose="020B0604020202020204" pitchFamily="34" charset="0"/>
              <a:buChar char="•"/>
            </a:pPr>
            <a:r>
              <a:rPr lang="en-US" dirty="0"/>
              <a:t>Conclusion / Remaining Questions</a:t>
            </a:r>
          </a:p>
          <a:p>
            <a:pPr marL="742950" lvl="1" indent="-285750">
              <a:buFont typeface="Arial" panose="020B0604020202020204" pitchFamily="34" charset="0"/>
              <a:buChar char="•"/>
            </a:pPr>
            <a:endParaRPr lang="en-US" dirty="0"/>
          </a:p>
          <a:p>
            <a:pPr algn="r"/>
            <a:endParaRPr lang="en-US" dirty="0"/>
          </a:p>
        </p:txBody>
      </p:sp>
    </p:spTree>
    <p:extLst>
      <p:ext uri="{BB962C8B-B14F-4D97-AF65-F5344CB8AC3E}">
        <p14:creationId xmlns:p14="http://schemas.microsoft.com/office/powerpoint/2010/main" val="3732051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34FF3-B3A8-8347-84C7-7C04542FD511}"/>
              </a:ext>
            </a:extLst>
          </p:cNvPr>
          <p:cNvSpPr>
            <a:spLocks noGrp="1"/>
          </p:cNvSpPr>
          <p:nvPr>
            <p:ph type="title"/>
          </p:nvPr>
        </p:nvSpPr>
        <p:spPr>
          <a:xfrm>
            <a:off x="769620" y="635745"/>
            <a:ext cx="4486656" cy="1141497"/>
          </a:xfrm>
        </p:spPr>
        <p:txBody>
          <a:bodyPr/>
          <a:lstStyle/>
          <a:p>
            <a:r>
              <a:rPr lang="en-US" dirty="0"/>
              <a:t>Pin Temperature Study:</a:t>
            </a:r>
            <a:br>
              <a:rPr lang="en-US" dirty="0"/>
            </a:br>
            <a:r>
              <a:rPr lang="en-US" dirty="0"/>
              <a:t>Setup</a:t>
            </a:r>
          </a:p>
        </p:txBody>
      </p:sp>
      <p:sp>
        <p:nvSpPr>
          <p:cNvPr id="6" name="Text Placeholder 5">
            <a:extLst>
              <a:ext uri="{FF2B5EF4-FFF2-40B4-BE49-F238E27FC236}">
                <a16:creationId xmlns:a16="http://schemas.microsoft.com/office/drawing/2014/main" id="{8285A2BB-6C9D-7B4D-8420-9DE938050883}"/>
              </a:ext>
            </a:extLst>
          </p:cNvPr>
          <p:cNvSpPr>
            <a:spLocks noGrp="1"/>
          </p:cNvSpPr>
          <p:nvPr>
            <p:ph type="body" sz="half" idx="2"/>
          </p:nvPr>
        </p:nvSpPr>
        <p:spPr>
          <a:xfrm>
            <a:off x="526924" y="1777242"/>
            <a:ext cx="4757531" cy="4158450"/>
          </a:xfrm>
        </p:spPr>
        <p:txBody>
          <a:bodyPr>
            <a:normAutofit/>
          </a:bodyPr>
          <a:lstStyle/>
          <a:p>
            <a:pPr lvl="1"/>
            <a:endParaRPr lang="en-US" dirty="0"/>
          </a:p>
          <a:p>
            <a:pPr marL="742950" lvl="1" indent="-285750">
              <a:buFont typeface="Arial" panose="020B0604020202020204" pitchFamily="34" charset="0"/>
              <a:buChar char="•"/>
            </a:pPr>
            <a:r>
              <a:rPr lang="en-US" dirty="0"/>
              <a:t>Objective was to find how much of an influence temperature had on the forward voltage, and if there was a simple relationship between temperatures (i.e. a “pin thermometer”)</a:t>
            </a:r>
          </a:p>
          <a:p>
            <a:pPr marL="742950" lvl="1" indent="-285750">
              <a:buFont typeface="Arial" panose="020B0604020202020204" pitchFamily="34" charset="0"/>
              <a:buChar char="•"/>
            </a:pPr>
            <a:r>
              <a:rPr lang="en-US" dirty="0"/>
              <a:t>Measured an unirradiated pin diode every second with a ~10ms pulse of 1E-5 A’s</a:t>
            </a:r>
          </a:p>
          <a:p>
            <a:pPr marL="742950" lvl="1" indent="-285750">
              <a:buFont typeface="Arial" panose="020B0604020202020204" pitchFamily="34" charset="0"/>
              <a:buChar char="•"/>
            </a:pPr>
            <a:r>
              <a:rPr lang="en-US" dirty="0"/>
              <a:t>Started at room temp (23.13C), then put pin attached with alligator clips into </a:t>
            </a:r>
            <a:r>
              <a:rPr lang="en-US" dirty="0" err="1"/>
              <a:t>HERATherm</a:t>
            </a:r>
            <a:r>
              <a:rPr lang="en-US" dirty="0"/>
              <a:t> oven set to 40C, 60C, 80C, 100C and 120C</a:t>
            </a:r>
          </a:p>
          <a:p>
            <a:pPr marL="742950" lvl="1" indent="-285750">
              <a:buFont typeface="Arial" panose="020B0604020202020204" pitchFamily="34" charset="0"/>
              <a:buChar char="•"/>
            </a:pPr>
            <a:r>
              <a:rPr lang="en-US" dirty="0"/>
              <a:t>Also went from room temp to freezer     (-23C)</a:t>
            </a:r>
          </a:p>
          <a:p>
            <a:pPr lvl="1"/>
            <a:endParaRPr lang="en-US" dirty="0"/>
          </a:p>
          <a:p>
            <a:pPr marL="742950" lvl="1" indent="-285750">
              <a:buFont typeface="Arial" panose="020B0604020202020204" pitchFamily="34" charset="0"/>
              <a:buChar char="•"/>
            </a:pPr>
            <a:endParaRPr lang="en-US" dirty="0"/>
          </a:p>
          <a:p>
            <a:pPr algn="r"/>
            <a:endParaRPr lang="en-US" dirty="0"/>
          </a:p>
          <a:p>
            <a:pPr algn="l"/>
            <a:endParaRPr lang="en-US" dirty="0"/>
          </a:p>
          <a:p>
            <a:pPr algn="l"/>
            <a:endParaRPr lang="en-US" dirty="0"/>
          </a:p>
        </p:txBody>
      </p:sp>
      <p:pic>
        <p:nvPicPr>
          <p:cNvPr id="15" name="Content Placeholder 14" descr="A picture containing indoor, several&#10;&#10;Description automatically generated">
            <a:extLst>
              <a:ext uri="{FF2B5EF4-FFF2-40B4-BE49-F238E27FC236}">
                <a16:creationId xmlns:a16="http://schemas.microsoft.com/office/drawing/2014/main" id="{C3462D6C-6C78-2B41-8368-9701BD7FFA24}"/>
              </a:ext>
            </a:extLst>
          </p:cNvPr>
          <p:cNvPicPr>
            <a:picLocks noGrp="1" noChangeAspect="1"/>
          </p:cNvPicPr>
          <p:nvPr>
            <p:ph idx="1"/>
          </p:nvPr>
        </p:nvPicPr>
        <p:blipFill>
          <a:blip r:embed="rId2"/>
          <a:stretch>
            <a:fillRect/>
          </a:stretch>
        </p:blipFill>
        <p:spPr>
          <a:xfrm rot="5400000">
            <a:off x="6005442" y="1006062"/>
            <a:ext cx="6343375" cy="4757531"/>
          </a:xfrm>
        </p:spPr>
      </p:pic>
    </p:spTree>
    <p:extLst>
      <p:ext uri="{BB962C8B-B14F-4D97-AF65-F5344CB8AC3E}">
        <p14:creationId xmlns:p14="http://schemas.microsoft.com/office/powerpoint/2010/main" val="2374569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BFF4-40A3-EF47-A10B-4678F0553B78}"/>
              </a:ext>
            </a:extLst>
          </p:cNvPr>
          <p:cNvSpPr>
            <a:spLocks noGrp="1"/>
          </p:cNvSpPr>
          <p:nvPr>
            <p:ph type="title"/>
          </p:nvPr>
        </p:nvSpPr>
        <p:spPr>
          <a:xfrm>
            <a:off x="598686" y="534631"/>
            <a:ext cx="4486656" cy="1141497"/>
          </a:xfrm>
        </p:spPr>
        <p:txBody>
          <a:bodyPr/>
          <a:lstStyle/>
          <a:p>
            <a:r>
              <a:rPr lang="en-US" dirty="0"/>
              <a:t>Data &amp; Saturation Time/Voltage</a:t>
            </a:r>
          </a:p>
        </p:txBody>
      </p:sp>
      <p:sp>
        <p:nvSpPr>
          <p:cNvPr id="4" name="Text Placeholder 3">
            <a:extLst>
              <a:ext uri="{FF2B5EF4-FFF2-40B4-BE49-F238E27FC236}">
                <a16:creationId xmlns:a16="http://schemas.microsoft.com/office/drawing/2014/main" id="{86305F1F-C39B-F448-B1CB-92A7556658BE}"/>
              </a:ext>
            </a:extLst>
          </p:cNvPr>
          <p:cNvSpPr>
            <a:spLocks noGrp="1"/>
          </p:cNvSpPr>
          <p:nvPr>
            <p:ph type="body" sz="half" idx="2"/>
          </p:nvPr>
        </p:nvSpPr>
        <p:spPr>
          <a:xfrm>
            <a:off x="181697" y="1628674"/>
            <a:ext cx="4932629" cy="3600651"/>
          </a:xfrm>
        </p:spPr>
        <p:txBody>
          <a:bodyPr>
            <a:normAutofit fontScale="92500" lnSpcReduction="20000"/>
          </a:bodyPr>
          <a:lstStyle/>
          <a:p>
            <a:endParaRPr lang="en-US" dirty="0"/>
          </a:p>
          <a:p>
            <a:pPr marL="742950" lvl="1" indent="-285750">
              <a:buFont typeface="Arial" panose="020B0604020202020204" pitchFamily="34" charset="0"/>
              <a:buChar char="•"/>
            </a:pPr>
            <a:r>
              <a:rPr lang="en-US" dirty="0"/>
              <a:t>Calculated the time it took for the pin diode to reach 95% of its saturation voltage</a:t>
            </a:r>
          </a:p>
          <a:p>
            <a:pPr marL="742950" lvl="1" indent="-285750">
              <a:buFont typeface="Arial" panose="020B0604020202020204" pitchFamily="34" charset="0"/>
              <a:buChar char="•"/>
            </a:pPr>
            <a:r>
              <a:rPr lang="en-US" dirty="0"/>
              <a:t>RT to Freezer took ~5 minutes, significantly shorter for the reverse</a:t>
            </a:r>
          </a:p>
          <a:p>
            <a:pPr marL="742950" lvl="1" indent="-285750">
              <a:buFont typeface="Arial" panose="020B0604020202020204" pitchFamily="34" charset="0"/>
              <a:buChar char="•"/>
            </a:pPr>
            <a:r>
              <a:rPr lang="en-US" dirty="0"/>
              <a:t>RT to 100C took 122 seconds to reach saturation, or 42 seconds of equivalent 100C annealing</a:t>
            </a:r>
          </a:p>
          <a:p>
            <a:pPr marL="742950" lvl="1" indent="-285750">
              <a:buFont typeface="Arial" panose="020B0604020202020204" pitchFamily="34" charset="0"/>
              <a:buChar char="•"/>
            </a:pPr>
            <a:r>
              <a:rPr lang="en-US" dirty="0"/>
              <a:t>100C to RT took 6 seconds of equivalent 100C annealing to cool </a:t>
            </a:r>
          </a:p>
          <a:p>
            <a:pPr marL="742950" lvl="1" indent="-285750">
              <a:buFont typeface="Arial" panose="020B0604020202020204" pitchFamily="34" charset="0"/>
              <a:buChar char="•"/>
            </a:pPr>
            <a:r>
              <a:rPr lang="en-US" dirty="0"/>
              <a:t>Total annealing achieved per run in the oven  at a specific temperature was calculated using the equation below, where for instance the ramp up equivalent is the integrated ramp up annealing</a:t>
            </a:r>
          </a:p>
          <a:p>
            <a:pPr marL="742950" lvl="1" indent="-285750">
              <a:buFont typeface="Arial" panose="020B0604020202020204" pitchFamily="34" charset="0"/>
              <a:buChar char="•"/>
            </a:pPr>
            <a:r>
              <a:rPr lang="en-US" dirty="0"/>
              <a:t>Similar calculations were made for each temperature when considering the actual time spent annealing at a specific temperature</a:t>
            </a:r>
          </a:p>
          <a:p>
            <a:pPr marL="742950" lvl="1" indent="-285750">
              <a:buFont typeface="Arial" panose="020B0604020202020204" pitchFamily="34" charset="0"/>
              <a:buChar char="•"/>
            </a:pPr>
            <a:endParaRPr lang="en-US" dirty="0"/>
          </a:p>
          <a:p>
            <a:pPr algn="r"/>
            <a:endParaRPr lang="en-US" dirty="0"/>
          </a:p>
          <a:p>
            <a:pPr algn="l"/>
            <a:endParaRPr lang="en-US" dirty="0"/>
          </a:p>
          <a:p>
            <a:pPr algn="l"/>
            <a:endParaRPr lang="en-US" dirty="0"/>
          </a:p>
          <a:p>
            <a:pPr algn="l"/>
            <a:endParaRPr lang="en-US" dirty="0"/>
          </a:p>
        </p:txBody>
      </p:sp>
      <p:pic>
        <p:nvPicPr>
          <p:cNvPr id="24" name="Content Placeholder 23" descr="A picture containing chart&#10;&#10;Description automatically generated">
            <a:extLst>
              <a:ext uri="{FF2B5EF4-FFF2-40B4-BE49-F238E27FC236}">
                <a16:creationId xmlns:a16="http://schemas.microsoft.com/office/drawing/2014/main" id="{E6F9014F-3363-104A-B6F7-A489970B8DAE}"/>
              </a:ext>
            </a:extLst>
          </p:cNvPr>
          <p:cNvPicPr>
            <a:picLocks noGrp="1" noChangeAspect="1"/>
          </p:cNvPicPr>
          <p:nvPr>
            <p:ph idx="1"/>
          </p:nvPr>
        </p:nvPicPr>
        <p:blipFill>
          <a:blip r:embed="rId2"/>
          <a:stretch>
            <a:fillRect/>
          </a:stretch>
        </p:blipFill>
        <p:spPr>
          <a:xfrm>
            <a:off x="9069134" y="-1"/>
            <a:ext cx="3122861" cy="2210764"/>
          </a:xfrm>
        </p:spPr>
      </p:pic>
      <p:pic>
        <p:nvPicPr>
          <p:cNvPr id="28" name="Picture 27" descr="Chart&#10;&#10;Description automatically generated">
            <a:extLst>
              <a:ext uri="{FF2B5EF4-FFF2-40B4-BE49-F238E27FC236}">
                <a16:creationId xmlns:a16="http://schemas.microsoft.com/office/drawing/2014/main" id="{9F775EB4-7B74-954F-9A47-45471992EE3F}"/>
              </a:ext>
            </a:extLst>
          </p:cNvPr>
          <p:cNvPicPr>
            <a:picLocks noChangeAspect="1"/>
          </p:cNvPicPr>
          <p:nvPr/>
        </p:nvPicPr>
        <p:blipFill>
          <a:blip r:embed="rId3"/>
          <a:stretch>
            <a:fillRect/>
          </a:stretch>
        </p:blipFill>
        <p:spPr>
          <a:xfrm>
            <a:off x="6096001" y="-2"/>
            <a:ext cx="3122861" cy="2210764"/>
          </a:xfrm>
          <a:prstGeom prst="rect">
            <a:avLst/>
          </a:prstGeom>
        </p:spPr>
      </p:pic>
      <p:pic>
        <p:nvPicPr>
          <p:cNvPr id="34" name="Picture 33" descr="Chart&#10;&#10;Description automatically generated with medium confidence">
            <a:extLst>
              <a:ext uri="{FF2B5EF4-FFF2-40B4-BE49-F238E27FC236}">
                <a16:creationId xmlns:a16="http://schemas.microsoft.com/office/drawing/2014/main" id="{0E822BE0-5D32-0945-8F06-5D685497F0E1}"/>
              </a:ext>
            </a:extLst>
          </p:cNvPr>
          <p:cNvPicPr>
            <a:picLocks noChangeAspect="1"/>
          </p:cNvPicPr>
          <p:nvPr/>
        </p:nvPicPr>
        <p:blipFill>
          <a:blip r:embed="rId4"/>
          <a:stretch>
            <a:fillRect/>
          </a:stretch>
        </p:blipFill>
        <p:spPr>
          <a:xfrm>
            <a:off x="6096001" y="2210762"/>
            <a:ext cx="3122861" cy="2210764"/>
          </a:xfrm>
          <a:prstGeom prst="rect">
            <a:avLst/>
          </a:prstGeom>
        </p:spPr>
      </p:pic>
      <p:pic>
        <p:nvPicPr>
          <p:cNvPr id="36" name="Picture 35" descr="Chart&#10;&#10;Description automatically generated">
            <a:extLst>
              <a:ext uri="{FF2B5EF4-FFF2-40B4-BE49-F238E27FC236}">
                <a16:creationId xmlns:a16="http://schemas.microsoft.com/office/drawing/2014/main" id="{A3B73FAC-E5EC-024D-8F67-53BC0C58CBA5}"/>
              </a:ext>
            </a:extLst>
          </p:cNvPr>
          <p:cNvPicPr>
            <a:picLocks noChangeAspect="1"/>
          </p:cNvPicPr>
          <p:nvPr/>
        </p:nvPicPr>
        <p:blipFill>
          <a:blip r:embed="rId5"/>
          <a:stretch>
            <a:fillRect/>
          </a:stretch>
        </p:blipFill>
        <p:spPr>
          <a:xfrm>
            <a:off x="9069133" y="2210762"/>
            <a:ext cx="3122861" cy="2210764"/>
          </a:xfrm>
          <a:prstGeom prst="rect">
            <a:avLst/>
          </a:prstGeom>
        </p:spPr>
      </p:pic>
      <p:pic>
        <p:nvPicPr>
          <p:cNvPr id="38" name="Picture 37" descr="Chart&#10;&#10;Description automatically generated">
            <a:extLst>
              <a:ext uri="{FF2B5EF4-FFF2-40B4-BE49-F238E27FC236}">
                <a16:creationId xmlns:a16="http://schemas.microsoft.com/office/drawing/2014/main" id="{717F1204-C295-CA48-AB2E-DFF793B292CA}"/>
              </a:ext>
            </a:extLst>
          </p:cNvPr>
          <p:cNvPicPr>
            <a:picLocks noChangeAspect="1"/>
          </p:cNvPicPr>
          <p:nvPr/>
        </p:nvPicPr>
        <p:blipFill>
          <a:blip r:embed="rId6"/>
          <a:stretch>
            <a:fillRect/>
          </a:stretch>
        </p:blipFill>
        <p:spPr>
          <a:xfrm>
            <a:off x="6096001" y="4421526"/>
            <a:ext cx="3122861" cy="2210764"/>
          </a:xfrm>
          <a:prstGeom prst="rect">
            <a:avLst/>
          </a:prstGeom>
        </p:spPr>
      </p:pic>
      <p:pic>
        <p:nvPicPr>
          <p:cNvPr id="40" name="Picture 39" descr="Chart&#10;&#10;Description automatically generated">
            <a:extLst>
              <a:ext uri="{FF2B5EF4-FFF2-40B4-BE49-F238E27FC236}">
                <a16:creationId xmlns:a16="http://schemas.microsoft.com/office/drawing/2014/main" id="{FCB29609-B440-9744-9827-1BC0E4B8C262}"/>
              </a:ext>
            </a:extLst>
          </p:cNvPr>
          <p:cNvPicPr>
            <a:picLocks noChangeAspect="1"/>
          </p:cNvPicPr>
          <p:nvPr/>
        </p:nvPicPr>
        <p:blipFill>
          <a:blip r:embed="rId7"/>
          <a:stretch>
            <a:fillRect/>
          </a:stretch>
        </p:blipFill>
        <p:spPr>
          <a:xfrm>
            <a:off x="9072986" y="4421526"/>
            <a:ext cx="3122861" cy="2210764"/>
          </a:xfrm>
          <a:prstGeom prst="rect">
            <a:avLst/>
          </a:prstGeom>
        </p:spPr>
      </p:pic>
      <p:pic>
        <p:nvPicPr>
          <p:cNvPr id="5" name="Picture 4">
            <a:extLst>
              <a:ext uri="{FF2B5EF4-FFF2-40B4-BE49-F238E27FC236}">
                <a16:creationId xmlns:a16="http://schemas.microsoft.com/office/drawing/2014/main" id="{2464FFC5-DCC0-704E-8A0C-090EB7B21EFC}"/>
              </a:ext>
            </a:extLst>
          </p:cNvPr>
          <p:cNvPicPr>
            <a:picLocks noChangeAspect="1"/>
          </p:cNvPicPr>
          <p:nvPr/>
        </p:nvPicPr>
        <p:blipFill>
          <a:blip r:embed="rId8"/>
          <a:stretch>
            <a:fillRect/>
          </a:stretch>
        </p:blipFill>
        <p:spPr>
          <a:xfrm>
            <a:off x="110061" y="5348171"/>
            <a:ext cx="5726154" cy="567679"/>
          </a:xfrm>
          <a:prstGeom prst="rect">
            <a:avLst/>
          </a:prstGeom>
        </p:spPr>
      </p:pic>
    </p:spTree>
    <p:extLst>
      <p:ext uri="{BB962C8B-B14F-4D97-AF65-F5344CB8AC3E}">
        <p14:creationId xmlns:p14="http://schemas.microsoft.com/office/powerpoint/2010/main" val="368124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584E-82FF-F942-B437-830401067CF7}"/>
              </a:ext>
            </a:extLst>
          </p:cNvPr>
          <p:cNvSpPr>
            <a:spLocks noGrp="1"/>
          </p:cNvSpPr>
          <p:nvPr>
            <p:ph type="title"/>
          </p:nvPr>
        </p:nvSpPr>
        <p:spPr>
          <a:xfrm>
            <a:off x="1065929" y="520782"/>
            <a:ext cx="3938150" cy="1215801"/>
          </a:xfrm>
        </p:spPr>
        <p:txBody>
          <a:bodyPr vert="horz" lIns="182880" tIns="182880" rIns="182880" bIns="182880" rtlCol="0" anchor="ctr">
            <a:normAutofit fontScale="90000"/>
          </a:bodyPr>
          <a:lstStyle/>
          <a:p>
            <a:r>
              <a:rPr lang="en-US" sz="2800" dirty="0">
                <a:solidFill>
                  <a:schemeClr val="tx1">
                    <a:lumMod val="85000"/>
                    <a:lumOff val="15000"/>
                  </a:schemeClr>
                </a:solidFill>
              </a:rPr>
              <a:t>Saturation time and voltage vs. temperature  </a:t>
            </a:r>
          </a:p>
        </p:txBody>
      </p:sp>
      <p:sp>
        <p:nvSpPr>
          <p:cNvPr id="4" name="Text Placeholder 3">
            <a:extLst>
              <a:ext uri="{FF2B5EF4-FFF2-40B4-BE49-F238E27FC236}">
                <a16:creationId xmlns:a16="http://schemas.microsoft.com/office/drawing/2014/main" id="{1492E94F-6810-654D-ABB5-DFF538457EBF}"/>
              </a:ext>
            </a:extLst>
          </p:cNvPr>
          <p:cNvSpPr>
            <a:spLocks noGrp="1"/>
          </p:cNvSpPr>
          <p:nvPr>
            <p:ph type="body" sz="half" idx="2"/>
          </p:nvPr>
        </p:nvSpPr>
        <p:spPr>
          <a:xfrm>
            <a:off x="640621" y="1858212"/>
            <a:ext cx="4492932" cy="3263206"/>
          </a:xfrm>
        </p:spPr>
        <p:txBody>
          <a:bodyPr vert="horz" lIns="91440" tIns="45720" rIns="91440" bIns="45720" rtlCol="0">
            <a:normAutofit/>
          </a:bodyPr>
          <a:lstStyle/>
          <a:p>
            <a:pPr indent="-228600" algn="l">
              <a:buFont typeface="Arial" panose="020B0604020202020204" pitchFamily="34" charset="0"/>
              <a:buChar char="•"/>
            </a:pPr>
            <a:endParaRPr lang="en-US" dirty="0">
              <a:solidFill>
                <a:schemeClr val="tx1">
                  <a:lumMod val="85000"/>
                  <a:lumOff val="15000"/>
                </a:schemeClr>
              </a:solidFill>
            </a:endParaRPr>
          </a:p>
          <a:p>
            <a:pPr marL="742950" lvl="1" indent="-228600">
              <a:buFont typeface="Arial" panose="020B0604020202020204" pitchFamily="34" charset="0"/>
              <a:buChar char="•"/>
            </a:pPr>
            <a:r>
              <a:rPr lang="en-US" dirty="0"/>
              <a:t>Saturation voltage remains “very” linear with temperature up to ~120C, indicates a clear and simple relationship between saturation voltage and temperature</a:t>
            </a:r>
          </a:p>
          <a:p>
            <a:pPr marL="742950" lvl="1" indent="-228600">
              <a:buFont typeface="Arial" panose="020B0604020202020204" pitchFamily="34" charset="0"/>
              <a:buChar char="•"/>
            </a:pPr>
            <a:r>
              <a:rPr lang="en-US" dirty="0"/>
              <a:t>Saturation time increases with temperature, but then falls after 80C</a:t>
            </a:r>
          </a:p>
          <a:p>
            <a:pPr marL="742950" lvl="1" indent="-228600">
              <a:buFont typeface="Arial" panose="020B0604020202020204" pitchFamily="34" charset="0"/>
              <a:buChar char="•"/>
            </a:pPr>
            <a:r>
              <a:rPr lang="en-US" dirty="0"/>
              <a:t>Indicates that errors associated with the pin heating up to annealing temperatures will matter for shorter measurements (&lt; ~ 10 minutes) and will be almost insignificant for overnight measurements</a:t>
            </a:r>
          </a:p>
          <a:p>
            <a:pPr marL="742950" lvl="1" indent="-228600">
              <a:buFont typeface="Arial" panose="020B0604020202020204" pitchFamily="34" charset="0"/>
              <a:buChar char="•"/>
            </a:pPr>
            <a:endParaRPr lang="en-US" dirty="0"/>
          </a:p>
          <a:p>
            <a:pPr indent="-228600" algn="l">
              <a:buFont typeface="Arial" panose="020B0604020202020204" pitchFamily="34" charset="0"/>
              <a:buChar char="•"/>
            </a:pPr>
            <a:endParaRPr lang="en-US" dirty="0">
              <a:solidFill>
                <a:schemeClr val="tx1">
                  <a:lumMod val="85000"/>
                  <a:lumOff val="15000"/>
                </a:schemeClr>
              </a:solidFill>
            </a:endParaRPr>
          </a:p>
          <a:p>
            <a:pPr indent="-228600" algn="l">
              <a:buFont typeface="Arial" panose="020B0604020202020204" pitchFamily="34" charset="0"/>
              <a:buChar char="•"/>
            </a:pPr>
            <a:endParaRPr lang="en-US" dirty="0">
              <a:solidFill>
                <a:schemeClr val="tx1">
                  <a:lumMod val="85000"/>
                  <a:lumOff val="15000"/>
                </a:schemeClr>
              </a:solidFill>
            </a:endParaRPr>
          </a:p>
          <a:p>
            <a:pPr indent="-228600" algn="l">
              <a:buFont typeface="Arial" panose="020B0604020202020204" pitchFamily="34" charset="0"/>
              <a:buChar char="•"/>
            </a:pPr>
            <a:endParaRPr lang="en-US" dirty="0">
              <a:solidFill>
                <a:schemeClr val="tx1">
                  <a:lumMod val="85000"/>
                  <a:lumOff val="15000"/>
                </a:schemeClr>
              </a:solidFill>
            </a:endParaRPr>
          </a:p>
          <a:p>
            <a:pPr lvl="1" indent="-228600">
              <a:buFont typeface="Arial" panose="020B0604020202020204" pitchFamily="34" charset="0"/>
              <a:buChar char="•"/>
            </a:pPr>
            <a:endParaRPr lang="en-US" dirty="0"/>
          </a:p>
          <a:p>
            <a:pPr indent="-228600" algn="l">
              <a:buFont typeface="Arial" panose="020B0604020202020204" pitchFamily="34" charset="0"/>
              <a:buChar char="•"/>
            </a:pPr>
            <a:endParaRPr lang="en-US" dirty="0">
              <a:solidFill>
                <a:schemeClr val="tx1">
                  <a:lumMod val="85000"/>
                  <a:lumOff val="15000"/>
                </a:schemeClr>
              </a:solidFill>
            </a:endParaRPr>
          </a:p>
          <a:p>
            <a:pPr indent="-228600" algn="l">
              <a:buFont typeface="Arial" panose="020B0604020202020204" pitchFamily="34" charset="0"/>
              <a:buChar char="•"/>
            </a:pPr>
            <a:endParaRPr lang="en-US" dirty="0">
              <a:solidFill>
                <a:schemeClr val="tx1">
                  <a:lumMod val="85000"/>
                  <a:lumOff val="15000"/>
                </a:schemeClr>
              </a:solidFill>
            </a:endParaRPr>
          </a:p>
          <a:p>
            <a:pPr indent="-228600" algn="l">
              <a:buFont typeface="Arial" panose="020B0604020202020204" pitchFamily="34" charset="0"/>
              <a:buChar char="•"/>
            </a:pPr>
            <a:endParaRPr lang="en-US" dirty="0">
              <a:solidFill>
                <a:schemeClr val="tx1">
                  <a:lumMod val="85000"/>
                  <a:lumOff val="15000"/>
                </a:schemeClr>
              </a:solidFill>
            </a:endParaRPr>
          </a:p>
        </p:txBody>
      </p:sp>
      <p:sp>
        <p:nvSpPr>
          <p:cNvPr id="15" name="Rectangle 14">
            <a:extLst>
              <a:ext uri="{FF2B5EF4-FFF2-40B4-BE49-F238E27FC236}">
                <a16:creationId xmlns:a16="http://schemas.microsoft.com/office/drawing/2014/main" id="{CCB44D6C-A194-4C92-A608-1AA2CC5992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5762A7-CE84-40FE-9B97-D3C158A3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Chart, line chart&#10;&#10;Description automatically generated">
            <a:extLst>
              <a:ext uri="{FF2B5EF4-FFF2-40B4-BE49-F238E27FC236}">
                <a16:creationId xmlns:a16="http://schemas.microsoft.com/office/drawing/2014/main" id="{C8DA59CF-DC23-B341-9C79-949B46CE90B4}"/>
              </a:ext>
            </a:extLst>
          </p:cNvPr>
          <p:cNvPicPr>
            <a:picLocks noGrp="1" noChangeAspect="1"/>
          </p:cNvPicPr>
          <p:nvPr>
            <p:ph idx="1"/>
          </p:nvPr>
        </p:nvPicPr>
        <p:blipFill>
          <a:blip r:embed="rId2"/>
          <a:stretch>
            <a:fillRect/>
          </a:stretch>
        </p:blipFill>
        <p:spPr>
          <a:xfrm>
            <a:off x="6601973" y="356364"/>
            <a:ext cx="4782312" cy="3072636"/>
          </a:xfrm>
          <a:prstGeom prst="rect">
            <a:avLst/>
          </a:prstGeom>
        </p:spPr>
      </p:pic>
      <p:pic>
        <p:nvPicPr>
          <p:cNvPr id="12" name="Picture 11" descr="Chart, scatter chart&#10;&#10;Description automatically generated">
            <a:extLst>
              <a:ext uri="{FF2B5EF4-FFF2-40B4-BE49-F238E27FC236}">
                <a16:creationId xmlns:a16="http://schemas.microsoft.com/office/drawing/2014/main" id="{E53E2DCE-ABC3-B749-BA7D-286473AC1E87}"/>
              </a:ext>
            </a:extLst>
          </p:cNvPr>
          <p:cNvPicPr>
            <a:picLocks noChangeAspect="1"/>
          </p:cNvPicPr>
          <p:nvPr/>
        </p:nvPicPr>
        <p:blipFill>
          <a:blip r:embed="rId3"/>
          <a:stretch>
            <a:fillRect/>
          </a:stretch>
        </p:blipFill>
        <p:spPr>
          <a:xfrm>
            <a:off x="6444886" y="3479224"/>
            <a:ext cx="5106493" cy="3022412"/>
          </a:xfrm>
          <a:prstGeom prst="rect">
            <a:avLst/>
          </a:prstGeom>
        </p:spPr>
      </p:pic>
    </p:spTree>
    <p:extLst>
      <p:ext uri="{BB962C8B-B14F-4D97-AF65-F5344CB8AC3E}">
        <p14:creationId xmlns:p14="http://schemas.microsoft.com/office/powerpoint/2010/main" val="3526265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A0A7-5131-D442-9478-6369984EB5CA}"/>
              </a:ext>
            </a:extLst>
          </p:cNvPr>
          <p:cNvSpPr>
            <a:spLocks noGrp="1"/>
          </p:cNvSpPr>
          <p:nvPr>
            <p:ph type="title"/>
          </p:nvPr>
        </p:nvSpPr>
        <p:spPr>
          <a:xfrm>
            <a:off x="700431" y="479552"/>
            <a:ext cx="4486656" cy="1141497"/>
          </a:xfrm>
        </p:spPr>
        <p:txBody>
          <a:bodyPr/>
          <a:lstStyle/>
          <a:p>
            <a:r>
              <a:rPr lang="en-US" dirty="0"/>
              <a:t>Pin Annealing Study:</a:t>
            </a:r>
            <a:br>
              <a:rPr lang="en-US" dirty="0"/>
            </a:br>
            <a:r>
              <a:rPr lang="en-US" dirty="0"/>
              <a:t>Setup</a:t>
            </a:r>
          </a:p>
        </p:txBody>
      </p:sp>
      <p:sp>
        <p:nvSpPr>
          <p:cNvPr id="4" name="Text Placeholder 3">
            <a:extLst>
              <a:ext uri="{FF2B5EF4-FFF2-40B4-BE49-F238E27FC236}">
                <a16:creationId xmlns:a16="http://schemas.microsoft.com/office/drawing/2014/main" id="{0E0AD4FF-40B4-7E47-A930-6CED9901D2A5}"/>
              </a:ext>
            </a:extLst>
          </p:cNvPr>
          <p:cNvSpPr>
            <a:spLocks noGrp="1"/>
          </p:cNvSpPr>
          <p:nvPr>
            <p:ph type="body" sz="half" idx="2"/>
          </p:nvPr>
        </p:nvSpPr>
        <p:spPr>
          <a:xfrm>
            <a:off x="376526" y="1621049"/>
            <a:ext cx="4810561" cy="4033520"/>
          </a:xfrm>
        </p:spPr>
        <p:txBody>
          <a:bodyPr>
            <a:normAutofit/>
          </a:bodyPr>
          <a:lstStyle/>
          <a:p>
            <a:endParaRPr lang="en-US" dirty="0"/>
          </a:p>
          <a:p>
            <a:pPr marL="742950" lvl="1" indent="-285750">
              <a:buFont typeface="Arial" panose="020B0604020202020204" pitchFamily="34" charset="0"/>
              <a:buChar char="•"/>
            </a:pPr>
            <a:r>
              <a:rPr lang="en-US" dirty="0"/>
              <a:t>Tray heated up in the oven until at equilibrium with the set temperature</a:t>
            </a:r>
          </a:p>
          <a:p>
            <a:pPr marL="742950" lvl="1" indent="-285750">
              <a:buFont typeface="Arial" panose="020B0604020202020204" pitchFamily="34" charset="0"/>
              <a:buChar char="•"/>
            </a:pPr>
            <a:r>
              <a:rPr lang="en-US" dirty="0"/>
              <a:t>Pins placed on the tray, timer starts when the door closes and ends when they’re taken off the tray</a:t>
            </a:r>
          </a:p>
          <a:p>
            <a:pPr marL="742950" lvl="1" indent="-285750">
              <a:buFont typeface="Arial" panose="020B0604020202020204" pitchFamily="34" charset="0"/>
              <a:buChar char="•"/>
            </a:pPr>
            <a:r>
              <a:rPr lang="en-US" dirty="0"/>
              <a:t>They’re then allowed to cool for 5 minutes before being measured at 10 different currents 15 separate times</a:t>
            </a:r>
          </a:p>
          <a:p>
            <a:pPr marL="742950" lvl="1" indent="-285750">
              <a:buFont typeface="Arial" panose="020B0604020202020204" pitchFamily="34" charset="0"/>
              <a:buChar char="•"/>
            </a:pPr>
            <a:r>
              <a:rPr lang="en-US" dirty="0"/>
              <a:t>The average of the forward voltages for the 1mA current is then recorded</a:t>
            </a:r>
          </a:p>
          <a:p>
            <a:pPr marL="742950" lvl="1" indent="-285750">
              <a:buFont typeface="Arial" panose="020B0604020202020204" pitchFamily="34" charset="0"/>
              <a:buChar char="•"/>
            </a:pPr>
            <a:r>
              <a:rPr lang="en-US" dirty="0"/>
              <a:t>Each annealing temperature had several pins from different irradiation runs, though the ones used for studying the relationship between annealing temperatures all came from the same batch (10 minute irradiation run)  </a:t>
            </a:r>
          </a:p>
          <a:p>
            <a:pPr algn="r"/>
            <a:endParaRPr lang="en-US" dirty="0"/>
          </a:p>
          <a:p>
            <a:pPr algn="l"/>
            <a:endParaRPr lang="en-US" dirty="0"/>
          </a:p>
          <a:p>
            <a:pPr algn="l"/>
            <a:endParaRPr lang="en-US" dirty="0"/>
          </a:p>
          <a:p>
            <a:pPr algn="l"/>
            <a:endParaRPr lang="en-US" dirty="0"/>
          </a:p>
          <a:p>
            <a:pPr marL="285750" indent="-285750" algn="l">
              <a:buFont typeface="Arial" panose="020B0604020202020204" pitchFamily="34" charset="0"/>
              <a:buChar char="•"/>
            </a:pPr>
            <a:endParaRPr lang="en-US" dirty="0"/>
          </a:p>
        </p:txBody>
      </p:sp>
      <p:pic>
        <p:nvPicPr>
          <p:cNvPr id="10" name="Content Placeholder 9" descr="A picture containing indoor, tiled&#10;&#10;Description automatically generated">
            <a:extLst>
              <a:ext uri="{FF2B5EF4-FFF2-40B4-BE49-F238E27FC236}">
                <a16:creationId xmlns:a16="http://schemas.microsoft.com/office/drawing/2014/main" id="{2E2ED79E-CCC0-6645-B5F1-0D4F6ACA1485}"/>
              </a:ext>
            </a:extLst>
          </p:cNvPr>
          <p:cNvPicPr>
            <a:picLocks noGrp="1" noChangeAspect="1"/>
          </p:cNvPicPr>
          <p:nvPr>
            <p:ph idx="1"/>
          </p:nvPr>
        </p:nvPicPr>
        <p:blipFill>
          <a:blip r:embed="rId2"/>
          <a:stretch>
            <a:fillRect/>
          </a:stretch>
        </p:blipFill>
        <p:spPr>
          <a:xfrm rot="5400000">
            <a:off x="6053054" y="1059281"/>
            <a:ext cx="6319252" cy="4739439"/>
          </a:xfrm>
        </p:spPr>
      </p:pic>
    </p:spTree>
    <p:extLst>
      <p:ext uri="{BB962C8B-B14F-4D97-AF65-F5344CB8AC3E}">
        <p14:creationId xmlns:p14="http://schemas.microsoft.com/office/powerpoint/2010/main" val="231329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0951-CB0D-CE48-B1A6-01E071197A0B}"/>
              </a:ext>
            </a:extLst>
          </p:cNvPr>
          <p:cNvSpPr>
            <a:spLocks noGrp="1"/>
          </p:cNvSpPr>
          <p:nvPr>
            <p:ph type="title"/>
          </p:nvPr>
        </p:nvSpPr>
        <p:spPr>
          <a:xfrm>
            <a:off x="769620" y="543297"/>
            <a:ext cx="4486656" cy="1141497"/>
          </a:xfrm>
        </p:spPr>
        <p:txBody>
          <a:bodyPr>
            <a:normAutofit/>
          </a:bodyPr>
          <a:lstStyle/>
          <a:p>
            <a:r>
              <a:rPr lang="en-US" dirty="0"/>
              <a:t>Annealing Graphs with all diodes</a:t>
            </a:r>
          </a:p>
        </p:txBody>
      </p:sp>
      <p:pic>
        <p:nvPicPr>
          <p:cNvPr id="6" name="Content Placeholder 5" descr="Chart&#10;&#10;Description automatically generated">
            <a:extLst>
              <a:ext uri="{FF2B5EF4-FFF2-40B4-BE49-F238E27FC236}">
                <a16:creationId xmlns:a16="http://schemas.microsoft.com/office/drawing/2014/main" id="{9288DD72-4C92-8942-9658-5664EAA5C3A3}"/>
              </a:ext>
            </a:extLst>
          </p:cNvPr>
          <p:cNvPicPr>
            <a:picLocks noGrp="1" noChangeAspect="1"/>
          </p:cNvPicPr>
          <p:nvPr>
            <p:ph idx="1"/>
          </p:nvPr>
        </p:nvPicPr>
        <p:blipFill>
          <a:blip r:embed="rId2"/>
          <a:stretch>
            <a:fillRect/>
          </a:stretch>
        </p:blipFill>
        <p:spPr>
          <a:xfrm>
            <a:off x="6096001" y="1"/>
            <a:ext cx="2973136" cy="1708222"/>
          </a:xfrm>
        </p:spPr>
      </p:pic>
      <p:sp>
        <p:nvSpPr>
          <p:cNvPr id="4" name="Text Placeholder 3">
            <a:extLst>
              <a:ext uri="{FF2B5EF4-FFF2-40B4-BE49-F238E27FC236}">
                <a16:creationId xmlns:a16="http://schemas.microsoft.com/office/drawing/2014/main" id="{28CB6F97-D4D4-ED4C-94B8-543C87661199}"/>
              </a:ext>
            </a:extLst>
          </p:cNvPr>
          <p:cNvSpPr>
            <a:spLocks noGrp="1"/>
          </p:cNvSpPr>
          <p:nvPr>
            <p:ph type="body" sz="half" idx="2"/>
          </p:nvPr>
        </p:nvSpPr>
        <p:spPr>
          <a:xfrm>
            <a:off x="698599" y="1842615"/>
            <a:ext cx="4388587" cy="4148717"/>
          </a:xfrm>
        </p:spPr>
        <p:txBody>
          <a:bodyPr>
            <a:normAutofit lnSpcReduction="10000"/>
          </a:bodyPr>
          <a:lstStyle/>
          <a:p>
            <a:endParaRPr lang="en-US" dirty="0"/>
          </a:p>
          <a:p>
            <a:pPr marL="742950" lvl="1" indent="-285750">
              <a:buFont typeface="Arial" panose="020B0604020202020204" pitchFamily="34" charset="0"/>
              <a:buChar char="•"/>
            </a:pPr>
            <a:r>
              <a:rPr lang="en-US" dirty="0"/>
              <a:t>We began by annealing different types of pin diodes from both the beam port and rabbit irradiations, but decided to pursue the 10 minute rabbit diodes because we thought the affect of annealing-during-irradiation would be the least</a:t>
            </a:r>
          </a:p>
          <a:p>
            <a:pPr marL="742950" lvl="1" indent="-285750">
              <a:buFont typeface="Arial" panose="020B0604020202020204" pitchFamily="34" charset="0"/>
              <a:buChar char="•"/>
            </a:pPr>
            <a:r>
              <a:rPr lang="en-US" dirty="0"/>
              <a:t>Annealing affects less clear for long irradiation pins (Pin7 80C, Pin6 40C &amp; etc.)</a:t>
            </a:r>
          </a:p>
          <a:p>
            <a:pPr marL="742950" lvl="1" indent="-285750">
              <a:buFont typeface="Arial" panose="020B0604020202020204" pitchFamily="34" charset="0"/>
              <a:buChar char="•"/>
            </a:pPr>
            <a:r>
              <a:rPr lang="en-US" dirty="0"/>
              <a:t>These data were shifted in time to account for heating and cooling during annealing, and a ”place holder” time for the annealing during irradiation</a:t>
            </a:r>
          </a:p>
          <a:p>
            <a:pPr marL="742950" lvl="1" indent="-285750">
              <a:buFont typeface="Arial" panose="020B0604020202020204" pitchFamily="34" charset="0"/>
              <a:buChar char="•"/>
            </a:pPr>
            <a:r>
              <a:rPr lang="en-US" dirty="0"/>
              <a:t>We also tried to account for annealing during irradiation by shifting the starting value assuming the diode was being annealing at ~80C while in the reactor using the shortest irradiated pin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lgn="r"/>
            <a:endParaRPr lang="en-US" dirty="0"/>
          </a:p>
          <a:p>
            <a:pPr algn="l"/>
            <a:endParaRPr lang="en-US" dirty="0"/>
          </a:p>
          <a:p>
            <a:pPr algn="l"/>
            <a:endParaRPr lang="en-US" dirty="0"/>
          </a:p>
          <a:p>
            <a:pPr algn="l"/>
            <a:endParaRPr lang="en-US" dirty="0"/>
          </a:p>
          <a:p>
            <a:pPr marL="285750" indent="-285750" algn="l">
              <a:buFont typeface="Arial" panose="020B0604020202020204" pitchFamily="34" charset="0"/>
              <a:buChar char="•"/>
            </a:pPr>
            <a:endParaRPr lang="en-US" dirty="0"/>
          </a:p>
          <a:p>
            <a:endParaRPr lang="en-US" dirty="0"/>
          </a:p>
          <a:p>
            <a:endParaRPr lang="en-US" dirty="0"/>
          </a:p>
        </p:txBody>
      </p:sp>
      <p:pic>
        <p:nvPicPr>
          <p:cNvPr id="11" name="Picture 10" descr="Chart, line chart&#10;&#10;Description automatically generated">
            <a:extLst>
              <a:ext uri="{FF2B5EF4-FFF2-40B4-BE49-F238E27FC236}">
                <a16:creationId xmlns:a16="http://schemas.microsoft.com/office/drawing/2014/main" id="{F4F49B30-33DF-104D-9CD7-C726C9A2E484}"/>
              </a:ext>
            </a:extLst>
          </p:cNvPr>
          <p:cNvPicPr>
            <a:picLocks noChangeAspect="1"/>
          </p:cNvPicPr>
          <p:nvPr/>
        </p:nvPicPr>
        <p:blipFill>
          <a:blip r:embed="rId3"/>
          <a:stretch>
            <a:fillRect/>
          </a:stretch>
        </p:blipFill>
        <p:spPr>
          <a:xfrm>
            <a:off x="6096000" y="1720777"/>
            <a:ext cx="2973136" cy="1708223"/>
          </a:xfrm>
          <a:prstGeom prst="rect">
            <a:avLst/>
          </a:prstGeom>
        </p:spPr>
      </p:pic>
      <p:pic>
        <p:nvPicPr>
          <p:cNvPr id="13" name="Picture 12" descr="Chart&#10;&#10;Description automatically generated">
            <a:extLst>
              <a:ext uri="{FF2B5EF4-FFF2-40B4-BE49-F238E27FC236}">
                <a16:creationId xmlns:a16="http://schemas.microsoft.com/office/drawing/2014/main" id="{401C6975-5D48-B644-803F-13BE48F55FDF}"/>
              </a:ext>
            </a:extLst>
          </p:cNvPr>
          <p:cNvPicPr>
            <a:picLocks noChangeAspect="1"/>
          </p:cNvPicPr>
          <p:nvPr/>
        </p:nvPicPr>
        <p:blipFill>
          <a:blip r:embed="rId4"/>
          <a:stretch>
            <a:fillRect/>
          </a:stretch>
        </p:blipFill>
        <p:spPr>
          <a:xfrm>
            <a:off x="9218863" y="1720778"/>
            <a:ext cx="2973137" cy="1708222"/>
          </a:xfrm>
          <a:prstGeom prst="rect">
            <a:avLst/>
          </a:prstGeom>
        </p:spPr>
      </p:pic>
      <p:pic>
        <p:nvPicPr>
          <p:cNvPr id="15" name="Picture 14" descr="Chart&#10;&#10;Description automatically generated">
            <a:extLst>
              <a:ext uri="{FF2B5EF4-FFF2-40B4-BE49-F238E27FC236}">
                <a16:creationId xmlns:a16="http://schemas.microsoft.com/office/drawing/2014/main" id="{E565919F-0401-0947-B0B2-D0CCD063B45A}"/>
              </a:ext>
            </a:extLst>
          </p:cNvPr>
          <p:cNvPicPr>
            <a:picLocks noChangeAspect="1"/>
          </p:cNvPicPr>
          <p:nvPr/>
        </p:nvPicPr>
        <p:blipFill>
          <a:blip r:embed="rId5"/>
          <a:stretch>
            <a:fillRect/>
          </a:stretch>
        </p:blipFill>
        <p:spPr>
          <a:xfrm>
            <a:off x="6096000" y="3428999"/>
            <a:ext cx="2973136" cy="1708223"/>
          </a:xfrm>
          <a:prstGeom prst="rect">
            <a:avLst/>
          </a:prstGeom>
        </p:spPr>
      </p:pic>
      <p:pic>
        <p:nvPicPr>
          <p:cNvPr id="17" name="Picture 16" descr="Chart&#10;&#10;Description automatically generated with medium confidence">
            <a:extLst>
              <a:ext uri="{FF2B5EF4-FFF2-40B4-BE49-F238E27FC236}">
                <a16:creationId xmlns:a16="http://schemas.microsoft.com/office/drawing/2014/main" id="{6A243A92-AA0F-9649-83C9-02AD31C8C406}"/>
              </a:ext>
            </a:extLst>
          </p:cNvPr>
          <p:cNvPicPr>
            <a:picLocks noChangeAspect="1"/>
          </p:cNvPicPr>
          <p:nvPr/>
        </p:nvPicPr>
        <p:blipFill>
          <a:blip r:embed="rId6"/>
          <a:stretch>
            <a:fillRect/>
          </a:stretch>
        </p:blipFill>
        <p:spPr>
          <a:xfrm>
            <a:off x="9218862" y="3429000"/>
            <a:ext cx="2973138" cy="1708222"/>
          </a:xfrm>
          <a:prstGeom prst="rect">
            <a:avLst/>
          </a:prstGeom>
        </p:spPr>
      </p:pic>
      <p:pic>
        <p:nvPicPr>
          <p:cNvPr id="19" name="Picture 18" descr="Chart&#10;&#10;Description automatically generated with medium confidence">
            <a:extLst>
              <a:ext uri="{FF2B5EF4-FFF2-40B4-BE49-F238E27FC236}">
                <a16:creationId xmlns:a16="http://schemas.microsoft.com/office/drawing/2014/main" id="{A6269430-AF4B-4B4F-9198-BD21469337DE}"/>
              </a:ext>
            </a:extLst>
          </p:cNvPr>
          <p:cNvPicPr>
            <a:picLocks noChangeAspect="1"/>
          </p:cNvPicPr>
          <p:nvPr/>
        </p:nvPicPr>
        <p:blipFill>
          <a:blip r:embed="rId7"/>
          <a:stretch>
            <a:fillRect/>
          </a:stretch>
        </p:blipFill>
        <p:spPr>
          <a:xfrm>
            <a:off x="7732292" y="5137221"/>
            <a:ext cx="2973139" cy="1708223"/>
          </a:xfrm>
          <a:prstGeom prst="rect">
            <a:avLst/>
          </a:prstGeom>
        </p:spPr>
      </p:pic>
      <p:pic>
        <p:nvPicPr>
          <p:cNvPr id="5" name="Picture 4" descr="Chart, line chart&#10;&#10;Description automatically generated">
            <a:extLst>
              <a:ext uri="{FF2B5EF4-FFF2-40B4-BE49-F238E27FC236}">
                <a16:creationId xmlns:a16="http://schemas.microsoft.com/office/drawing/2014/main" id="{E4223FAF-146F-174C-BBC6-2B0755A54BF8}"/>
              </a:ext>
            </a:extLst>
          </p:cNvPr>
          <p:cNvPicPr>
            <a:picLocks noChangeAspect="1"/>
          </p:cNvPicPr>
          <p:nvPr/>
        </p:nvPicPr>
        <p:blipFill>
          <a:blip r:embed="rId8"/>
          <a:stretch>
            <a:fillRect/>
          </a:stretch>
        </p:blipFill>
        <p:spPr>
          <a:xfrm>
            <a:off x="9218861" y="0"/>
            <a:ext cx="2973139" cy="1708223"/>
          </a:xfrm>
          <a:prstGeom prst="rect">
            <a:avLst/>
          </a:prstGeom>
        </p:spPr>
      </p:pic>
    </p:spTree>
    <p:extLst>
      <p:ext uri="{BB962C8B-B14F-4D97-AF65-F5344CB8AC3E}">
        <p14:creationId xmlns:p14="http://schemas.microsoft.com/office/powerpoint/2010/main" val="330346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47EFA-6926-E647-BAFB-CED7E41C25E7}"/>
              </a:ext>
            </a:extLst>
          </p:cNvPr>
          <p:cNvSpPr>
            <a:spLocks noGrp="1"/>
          </p:cNvSpPr>
          <p:nvPr>
            <p:ph type="title"/>
          </p:nvPr>
        </p:nvSpPr>
        <p:spPr>
          <a:xfrm>
            <a:off x="769620" y="565241"/>
            <a:ext cx="4486656" cy="1141497"/>
          </a:xfrm>
        </p:spPr>
        <p:txBody>
          <a:bodyPr/>
          <a:lstStyle/>
          <a:p>
            <a:r>
              <a:rPr lang="en-US" dirty="0"/>
              <a:t>Data: Raw and Normalized</a:t>
            </a:r>
          </a:p>
        </p:txBody>
      </p:sp>
      <p:sp>
        <p:nvSpPr>
          <p:cNvPr id="4" name="Text Placeholder 3">
            <a:extLst>
              <a:ext uri="{FF2B5EF4-FFF2-40B4-BE49-F238E27FC236}">
                <a16:creationId xmlns:a16="http://schemas.microsoft.com/office/drawing/2014/main" id="{773E4670-2137-C143-9CF1-B6E8DA4DCF1B}"/>
              </a:ext>
            </a:extLst>
          </p:cNvPr>
          <p:cNvSpPr>
            <a:spLocks noGrp="1"/>
          </p:cNvSpPr>
          <p:nvPr>
            <p:ph type="body" sz="half" idx="2"/>
          </p:nvPr>
        </p:nvSpPr>
        <p:spPr>
          <a:xfrm>
            <a:off x="497840" y="1706738"/>
            <a:ext cx="4652766" cy="3610343"/>
          </a:xfrm>
        </p:spPr>
        <p:txBody>
          <a:bodyPr>
            <a:normAutofit/>
          </a:bodyPr>
          <a:lstStyle/>
          <a:p>
            <a:endParaRPr lang="en-US" dirty="0"/>
          </a:p>
          <a:p>
            <a:pPr marL="742950" lvl="1" indent="-285750">
              <a:buFont typeface="Arial" panose="020B0604020202020204" pitchFamily="34" charset="0"/>
              <a:buChar char="•"/>
            </a:pPr>
            <a:r>
              <a:rPr lang="en-US" dirty="0"/>
              <a:t>Annealing time data was shifted according to the actual time spent annealing in the oven, accounting for heating up and cooling down</a:t>
            </a:r>
          </a:p>
          <a:p>
            <a:pPr marL="742950" lvl="1" indent="-285750">
              <a:buFont typeface="Arial" panose="020B0604020202020204" pitchFamily="34" charset="0"/>
              <a:buChar char="•"/>
            </a:pPr>
            <a:r>
              <a:rPr lang="en-US" dirty="0"/>
              <a:t>Annealing time also needs to be shifted to account for the 10 minutes spent in the reactor, though we need to know the specific temperature the diodes experienced to do that. OT 4 &amp; 5 should give us more information.</a:t>
            </a:r>
          </a:p>
          <a:p>
            <a:pPr marL="742950" lvl="1" indent="-285750">
              <a:buFont typeface="Arial" panose="020B0604020202020204" pitchFamily="34" charset="0"/>
              <a:buChar char="•"/>
            </a:pPr>
            <a:r>
              <a:rPr lang="en-US" dirty="0"/>
              <a:t>Notice in the “Normalized Fits Log” graph the two bumps per temperature, this corresponds to the two exponents used in the fitting</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lgn="r"/>
            <a:endParaRPr lang="en-US" dirty="0"/>
          </a:p>
          <a:p>
            <a:pPr algn="l"/>
            <a:endParaRPr lang="en-US" dirty="0"/>
          </a:p>
          <a:p>
            <a:pPr algn="l"/>
            <a:endParaRPr lang="en-US" dirty="0"/>
          </a:p>
          <a:p>
            <a:pPr algn="l"/>
            <a:endParaRPr lang="en-US" dirty="0"/>
          </a:p>
          <a:p>
            <a:pPr marL="285750" indent="-285750" algn="l">
              <a:buFont typeface="Arial" panose="020B0604020202020204" pitchFamily="34" charset="0"/>
              <a:buChar char="•"/>
            </a:pPr>
            <a:endParaRPr lang="en-US" dirty="0"/>
          </a:p>
          <a:p>
            <a:endParaRPr lang="en-US" dirty="0"/>
          </a:p>
          <a:p>
            <a:endParaRPr lang="en-US" dirty="0"/>
          </a:p>
        </p:txBody>
      </p:sp>
      <p:pic>
        <p:nvPicPr>
          <p:cNvPr id="31" name="Content Placeholder 30" descr="Chart, line chart&#10;&#10;Description automatically generated">
            <a:extLst>
              <a:ext uri="{FF2B5EF4-FFF2-40B4-BE49-F238E27FC236}">
                <a16:creationId xmlns:a16="http://schemas.microsoft.com/office/drawing/2014/main" id="{2D932A89-BB31-1D43-903A-F4FDE8CB708A}"/>
              </a:ext>
            </a:extLst>
          </p:cNvPr>
          <p:cNvPicPr>
            <a:picLocks noGrp="1" noChangeAspect="1"/>
          </p:cNvPicPr>
          <p:nvPr>
            <p:ph idx="1"/>
          </p:nvPr>
        </p:nvPicPr>
        <p:blipFill>
          <a:blip r:embed="rId2"/>
          <a:stretch>
            <a:fillRect/>
          </a:stretch>
        </p:blipFill>
        <p:spPr>
          <a:xfrm>
            <a:off x="6096000" y="0"/>
            <a:ext cx="3034748" cy="2270635"/>
          </a:xfrm>
        </p:spPr>
      </p:pic>
      <p:pic>
        <p:nvPicPr>
          <p:cNvPr id="35" name="Picture 34" descr="Chart, line chart&#10;&#10;Description automatically generated">
            <a:extLst>
              <a:ext uri="{FF2B5EF4-FFF2-40B4-BE49-F238E27FC236}">
                <a16:creationId xmlns:a16="http://schemas.microsoft.com/office/drawing/2014/main" id="{DA626650-AE1F-404A-B9FE-84BCCB6ED6AF}"/>
              </a:ext>
            </a:extLst>
          </p:cNvPr>
          <p:cNvPicPr>
            <a:picLocks noChangeAspect="1"/>
          </p:cNvPicPr>
          <p:nvPr/>
        </p:nvPicPr>
        <p:blipFill>
          <a:blip r:embed="rId3"/>
          <a:stretch>
            <a:fillRect/>
          </a:stretch>
        </p:blipFill>
        <p:spPr>
          <a:xfrm>
            <a:off x="9157248" y="0"/>
            <a:ext cx="3034751" cy="2270634"/>
          </a:xfrm>
          <a:prstGeom prst="rect">
            <a:avLst/>
          </a:prstGeom>
        </p:spPr>
      </p:pic>
      <p:pic>
        <p:nvPicPr>
          <p:cNvPr id="37" name="Picture 36" descr="Chart, line chart&#10;&#10;Description automatically generated">
            <a:extLst>
              <a:ext uri="{FF2B5EF4-FFF2-40B4-BE49-F238E27FC236}">
                <a16:creationId xmlns:a16="http://schemas.microsoft.com/office/drawing/2014/main" id="{A7CAB4BF-7375-B44D-83AA-B16F5A03B790}"/>
              </a:ext>
            </a:extLst>
          </p:cNvPr>
          <p:cNvPicPr>
            <a:picLocks noChangeAspect="1"/>
          </p:cNvPicPr>
          <p:nvPr/>
        </p:nvPicPr>
        <p:blipFill>
          <a:blip r:embed="rId4"/>
          <a:stretch>
            <a:fillRect/>
          </a:stretch>
        </p:blipFill>
        <p:spPr>
          <a:xfrm>
            <a:off x="6096000" y="2270634"/>
            <a:ext cx="3034748" cy="2270634"/>
          </a:xfrm>
          <a:prstGeom prst="rect">
            <a:avLst/>
          </a:prstGeom>
        </p:spPr>
      </p:pic>
      <p:pic>
        <p:nvPicPr>
          <p:cNvPr id="39" name="Picture 38" descr="Chart, line chart&#10;&#10;Description automatically generated">
            <a:extLst>
              <a:ext uri="{FF2B5EF4-FFF2-40B4-BE49-F238E27FC236}">
                <a16:creationId xmlns:a16="http://schemas.microsoft.com/office/drawing/2014/main" id="{38235185-5AE8-CC4D-9037-1B8FE9A12FE0}"/>
              </a:ext>
            </a:extLst>
          </p:cNvPr>
          <p:cNvPicPr>
            <a:picLocks noChangeAspect="1"/>
          </p:cNvPicPr>
          <p:nvPr/>
        </p:nvPicPr>
        <p:blipFill>
          <a:blip r:embed="rId5"/>
          <a:stretch>
            <a:fillRect/>
          </a:stretch>
        </p:blipFill>
        <p:spPr>
          <a:xfrm>
            <a:off x="9157247" y="2270634"/>
            <a:ext cx="3034751" cy="2270634"/>
          </a:xfrm>
          <a:prstGeom prst="rect">
            <a:avLst/>
          </a:prstGeom>
        </p:spPr>
      </p:pic>
      <p:pic>
        <p:nvPicPr>
          <p:cNvPr id="41" name="Picture 40" descr="Chart&#10;&#10;Description automatically generated with medium confidence">
            <a:extLst>
              <a:ext uri="{FF2B5EF4-FFF2-40B4-BE49-F238E27FC236}">
                <a16:creationId xmlns:a16="http://schemas.microsoft.com/office/drawing/2014/main" id="{FFB5AE24-3866-F645-AB17-6E713F6D3E25}"/>
              </a:ext>
            </a:extLst>
          </p:cNvPr>
          <p:cNvPicPr>
            <a:picLocks noChangeAspect="1"/>
          </p:cNvPicPr>
          <p:nvPr/>
        </p:nvPicPr>
        <p:blipFill>
          <a:blip r:embed="rId6"/>
          <a:stretch>
            <a:fillRect/>
          </a:stretch>
        </p:blipFill>
        <p:spPr>
          <a:xfrm>
            <a:off x="6095999" y="4587366"/>
            <a:ext cx="3034749" cy="2270635"/>
          </a:xfrm>
          <a:prstGeom prst="rect">
            <a:avLst/>
          </a:prstGeom>
        </p:spPr>
      </p:pic>
      <p:pic>
        <p:nvPicPr>
          <p:cNvPr id="43" name="Picture 42" descr="Chart&#10;&#10;Description automatically generated">
            <a:extLst>
              <a:ext uri="{FF2B5EF4-FFF2-40B4-BE49-F238E27FC236}">
                <a16:creationId xmlns:a16="http://schemas.microsoft.com/office/drawing/2014/main" id="{B8AF2E09-D129-BB42-B4E2-F6AC07A8509B}"/>
              </a:ext>
            </a:extLst>
          </p:cNvPr>
          <p:cNvPicPr>
            <a:picLocks noChangeAspect="1"/>
          </p:cNvPicPr>
          <p:nvPr/>
        </p:nvPicPr>
        <p:blipFill>
          <a:blip r:embed="rId7"/>
          <a:stretch>
            <a:fillRect/>
          </a:stretch>
        </p:blipFill>
        <p:spPr>
          <a:xfrm>
            <a:off x="9157248" y="4587366"/>
            <a:ext cx="3034752" cy="2270636"/>
          </a:xfrm>
          <a:prstGeom prst="rect">
            <a:avLst/>
          </a:prstGeom>
        </p:spPr>
      </p:pic>
    </p:spTree>
    <p:extLst>
      <p:ext uri="{BB962C8B-B14F-4D97-AF65-F5344CB8AC3E}">
        <p14:creationId xmlns:p14="http://schemas.microsoft.com/office/powerpoint/2010/main" val="3143840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3BF2-538D-3F43-B9BB-456C36B623C2}"/>
              </a:ext>
            </a:extLst>
          </p:cNvPr>
          <p:cNvSpPr>
            <a:spLocks noGrp="1"/>
          </p:cNvSpPr>
          <p:nvPr>
            <p:ph type="title"/>
          </p:nvPr>
        </p:nvSpPr>
        <p:spPr>
          <a:xfrm>
            <a:off x="769620" y="804672"/>
            <a:ext cx="4486656" cy="1225095"/>
          </a:xfrm>
        </p:spPr>
        <p:txBody>
          <a:bodyPr>
            <a:normAutofit fontScale="90000"/>
          </a:bodyPr>
          <a:lstStyle/>
          <a:p>
            <a:r>
              <a:rPr lang="en-US" dirty="0"/>
              <a:t>Shifting in Annealing Time and Scaling in Potential / Exponential Fit</a:t>
            </a:r>
          </a:p>
        </p:txBody>
      </p:sp>
      <p:sp>
        <p:nvSpPr>
          <p:cNvPr id="4" name="Text Placeholder 3">
            <a:extLst>
              <a:ext uri="{FF2B5EF4-FFF2-40B4-BE49-F238E27FC236}">
                <a16:creationId xmlns:a16="http://schemas.microsoft.com/office/drawing/2014/main" id="{6C990FDF-D2EA-EB4A-9FA0-487C19327816}"/>
              </a:ext>
            </a:extLst>
          </p:cNvPr>
          <p:cNvSpPr>
            <a:spLocks noGrp="1"/>
          </p:cNvSpPr>
          <p:nvPr>
            <p:ph type="body" sz="half" idx="2"/>
          </p:nvPr>
        </p:nvSpPr>
        <p:spPr>
          <a:xfrm>
            <a:off x="367504" y="2640994"/>
            <a:ext cx="4888772" cy="3412334"/>
          </a:xfrm>
        </p:spPr>
        <p:txBody>
          <a:bodyPr>
            <a:normAutofit/>
          </a:bodyPr>
          <a:lstStyle/>
          <a:p>
            <a:endParaRPr lang="en-US" dirty="0"/>
          </a:p>
          <a:p>
            <a:pPr marL="742950" lvl="1" indent="-285750">
              <a:buFont typeface="Arial" panose="020B0604020202020204" pitchFamily="34" charset="0"/>
              <a:buChar char="•"/>
            </a:pPr>
            <a:r>
              <a:rPr lang="en-US" dirty="0"/>
              <a:t>The forward voltage has been normalized to the voltage before any annealing</a:t>
            </a:r>
          </a:p>
          <a:p>
            <a:pPr marL="742950" lvl="1" indent="-285750">
              <a:buFont typeface="Arial" panose="020B0604020202020204" pitchFamily="34" charset="0"/>
              <a:buChar char="•"/>
            </a:pPr>
            <a:r>
              <a:rPr lang="en-US" dirty="0"/>
              <a:t>Fitting was to two exponentials and a horizontal shift, to account for the “fast” and “slow” annealing affects, as well as a limiting value for the forward voltage</a:t>
            </a:r>
          </a:p>
          <a:p>
            <a:pPr marL="742950" lvl="1" indent="-285750">
              <a:buFont typeface="Arial" panose="020B0604020202020204" pitchFamily="34" charset="0"/>
              <a:buChar char="•"/>
            </a:pPr>
            <a:r>
              <a:rPr lang="en-US" dirty="0"/>
              <a:t>No indication that annealing affects won’t continue or reverse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lgn="r"/>
            <a:endParaRPr lang="en-US" dirty="0"/>
          </a:p>
          <a:p>
            <a:pPr algn="l"/>
            <a:endParaRPr lang="en-US" dirty="0"/>
          </a:p>
          <a:p>
            <a:pPr algn="l"/>
            <a:endParaRPr lang="en-US" dirty="0"/>
          </a:p>
          <a:p>
            <a:pPr algn="l"/>
            <a:endParaRPr lang="en-US" dirty="0"/>
          </a:p>
          <a:p>
            <a:pPr marL="285750" indent="-285750" algn="l">
              <a:buFont typeface="Arial" panose="020B0604020202020204" pitchFamily="34" charset="0"/>
              <a:buChar char="•"/>
            </a:pPr>
            <a:endParaRPr lang="en-US" dirty="0"/>
          </a:p>
          <a:p>
            <a:endParaRPr lang="en-US" dirty="0"/>
          </a:p>
        </p:txBody>
      </p:sp>
      <p:pic>
        <p:nvPicPr>
          <p:cNvPr id="21" name="Picture 20" descr="A picture containing letter&#10;&#10;Description automatically generated">
            <a:extLst>
              <a:ext uri="{FF2B5EF4-FFF2-40B4-BE49-F238E27FC236}">
                <a16:creationId xmlns:a16="http://schemas.microsoft.com/office/drawing/2014/main" id="{9E7AE8C7-A2BB-DB47-867B-9DE5CDF6080B}"/>
              </a:ext>
            </a:extLst>
          </p:cNvPr>
          <p:cNvPicPr>
            <a:picLocks noChangeAspect="1"/>
          </p:cNvPicPr>
          <p:nvPr/>
        </p:nvPicPr>
        <p:blipFill rotWithShape="1">
          <a:blip r:embed="rId2"/>
          <a:srcRect l="2637" t="25303" r="4913" b="25081"/>
          <a:stretch/>
        </p:blipFill>
        <p:spPr>
          <a:xfrm>
            <a:off x="938983" y="2174448"/>
            <a:ext cx="4147930" cy="488582"/>
          </a:xfrm>
          <a:prstGeom prst="rect">
            <a:avLst/>
          </a:prstGeom>
        </p:spPr>
      </p:pic>
      <p:pic>
        <p:nvPicPr>
          <p:cNvPr id="5" name="Picture 4" descr="Chart, line chart&#10;&#10;Description automatically generated">
            <a:extLst>
              <a:ext uri="{FF2B5EF4-FFF2-40B4-BE49-F238E27FC236}">
                <a16:creationId xmlns:a16="http://schemas.microsoft.com/office/drawing/2014/main" id="{16A016D2-9B2E-3841-BAFF-F4B71D0D339C}"/>
              </a:ext>
            </a:extLst>
          </p:cNvPr>
          <p:cNvPicPr>
            <a:picLocks noChangeAspect="1"/>
          </p:cNvPicPr>
          <p:nvPr/>
        </p:nvPicPr>
        <p:blipFill>
          <a:blip r:embed="rId3"/>
          <a:stretch>
            <a:fillRect/>
          </a:stretch>
        </p:blipFill>
        <p:spPr>
          <a:xfrm>
            <a:off x="6102229" y="0"/>
            <a:ext cx="2973136" cy="1708222"/>
          </a:xfrm>
          <a:prstGeom prst="rect">
            <a:avLst/>
          </a:prstGeom>
        </p:spPr>
      </p:pic>
      <p:pic>
        <p:nvPicPr>
          <p:cNvPr id="11" name="Picture 10" descr="Chart, line chart&#10;&#10;Description automatically generated">
            <a:extLst>
              <a:ext uri="{FF2B5EF4-FFF2-40B4-BE49-F238E27FC236}">
                <a16:creationId xmlns:a16="http://schemas.microsoft.com/office/drawing/2014/main" id="{E4BBBC51-D254-6D4E-B20C-54B4067E33F8}"/>
              </a:ext>
            </a:extLst>
          </p:cNvPr>
          <p:cNvPicPr>
            <a:picLocks noChangeAspect="1"/>
          </p:cNvPicPr>
          <p:nvPr/>
        </p:nvPicPr>
        <p:blipFill>
          <a:blip r:embed="rId4"/>
          <a:stretch>
            <a:fillRect/>
          </a:stretch>
        </p:blipFill>
        <p:spPr>
          <a:xfrm>
            <a:off x="6102229" y="1708222"/>
            <a:ext cx="2973136" cy="1708222"/>
          </a:xfrm>
          <a:prstGeom prst="rect">
            <a:avLst/>
          </a:prstGeom>
        </p:spPr>
      </p:pic>
      <p:pic>
        <p:nvPicPr>
          <p:cNvPr id="13" name="Picture 12" descr="Chart, line chart&#10;&#10;Description automatically generated">
            <a:extLst>
              <a:ext uri="{FF2B5EF4-FFF2-40B4-BE49-F238E27FC236}">
                <a16:creationId xmlns:a16="http://schemas.microsoft.com/office/drawing/2014/main" id="{C056D3B7-2B28-984D-8093-C189DF014878}"/>
              </a:ext>
            </a:extLst>
          </p:cNvPr>
          <p:cNvPicPr>
            <a:picLocks noChangeAspect="1"/>
          </p:cNvPicPr>
          <p:nvPr/>
        </p:nvPicPr>
        <p:blipFill>
          <a:blip r:embed="rId5"/>
          <a:stretch>
            <a:fillRect/>
          </a:stretch>
        </p:blipFill>
        <p:spPr>
          <a:xfrm>
            <a:off x="9218864" y="1708222"/>
            <a:ext cx="2973136" cy="1708222"/>
          </a:xfrm>
          <a:prstGeom prst="rect">
            <a:avLst/>
          </a:prstGeom>
        </p:spPr>
      </p:pic>
      <p:pic>
        <p:nvPicPr>
          <p:cNvPr id="15" name="Picture 14" descr="Chart, line chart&#10;&#10;Description automatically generated">
            <a:extLst>
              <a:ext uri="{FF2B5EF4-FFF2-40B4-BE49-F238E27FC236}">
                <a16:creationId xmlns:a16="http://schemas.microsoft.com/office/drawing/2014/main" id="{FB748D09-5AEC-7C46-BB04-9C8DB42AFB10}"/>
              </a:ext>
            </a:extLst>
          </p:cNvPr>
          <p:cNvPicPr>
            <a:picLocks noChangeAspect="1"/>
          </p:cNvPicPr>
          <p:nvPr/>
        </p:nvPicPr>
        <p:blipFill>
          <a:blip r:embed="rId6"/>
          <a:stretch>
            <a:fillRect/>
          </a:stretch>
        </p:blipFill>
        <p:spPr>
          <a:xfrm>
            <a:off x="6102229" y="3429000"/>
            <a:ext cx="2973136" cy="1708222"/>
          </a:xfrm>
          <a:prstGeom prst="rect">
            <a:avLst/>
          </a:prstGeom>
        </p:spPr>
      </p:pic>
      <p:pic>
        <p:nvPicPr>
          <p:cNvPr id="17" name="Picture 16" descr="Chart&#10;&#10;Description automatically generated with medium confidence">
            <a:extLst>
              <a:ext uri="{FF2B5EF4-FFF2-40B4-BE49-F238E27FC236}">
                <a16:creationId xmlns:a16="http://schemas.microsoft.com/office/drawing/2014/main" id="{C603E053-60B5-D648-B894-A7D74285B423}"/>
              </a:ext>
            </a:extLst>
          </p:cNvPr>
          <p:cNvPicPr>
            <a:picLocks noChangeAspect="1"/>
          </p:cNvPicPr>
          <p:nvPr/>
        </p:nvPicPr>
        <p:blipFill>
          <a:blip r:embed="rId7"/>
          <a:stretch>
            <a:fillRect/>
          </a:stretch>
        </p:blipFill>
        <p:spPr>
          <a:xfrm>
            <a:off x="9218864" y="3416444"/>
            <a:ext cx="2973136" cy="1708222"/>
          </a:xfrm>
          <a:prstGeom prst="rect">
            <a:avLst/>
          </a:prstGeom>
        </p:spPr>
      </p:pic>
      <p:pic>
        <p:nvPicPr>
          <p:cNvPr id="19" name="Picture 18" descr="Chart&#10;&#10;Description automatically generated with medium confidence">
            <a:extLst>
              <a:ext uri="{FF2B5EF4-FFF2-40B4-BE49-F238E27FC236}">
                <a16:creationId xmlns:a16="http://schemas.microsoft.com/office/drawing/2014/main" id="{D8D0229C-C2CD-684B-BE6C-E6798737137B}"/>
              </a:ext>
            </a:extLst>
          </p:cNvPr>
          <p:cNvPicPr>
            <a:picLocks noChangeAspect="1"/>
          </p:cNvPicPr>
          <p:nvPr/>
        </p:nvPicPr>
        <p:blipFill>
          <a:blip r:embed="rId8"/>
          <a:stretch>
            <a:fillRect/>
          </a:stretch>
        </p:blipFill>
        <p:spPr>
          <a:xfrm>
            <a:off x="6102228" y="5124666"/>
            <a:ext cx="2973137" cy="1708223"/>
          </a:xfrm>
          <a:prstGeom prst="rect">
            <a:avLst/>
          </a:prstGeom>
        </p:spPr>
      </p:pic>
      <p:pic>
        <p:nvPicPr>
          <p:cNvPr id="22" name="Picture 21" descr="Chart, line chart&#10;&#10;Description automatically generated">
            <a:extLst>
              <a:ext uri="{FF2B5EF4-FFF2-40B4-BE49-F238E27FC236}">
                <a16:creationId xmlns:a16="http://schemas.microsoft.com/office/drawing/2014/main" id="{3A2A2C26-881C-7E49-A5FE-74BB2D58E615}"/>
              </a:ext>
            </a:extLst>
          </p:cNvPr>
          <p:cNvPicPr>
            <a:picLocks noChangeAspect="1"/>
          </p:cNvPicPr>
          <p:nvPr/>
        </p:nvPicPr>
        <p:blipFill>
          <a:blip r:embed="rId9"/>
          <a:stretch>
            <a:fillRect/>
          </a:stretch>
        </p:blipFill>
        <p:spPr>
          <a:xfrm>
            <a:off x="9218864" y="0"/>
            <a:ext cx="2973138" cy="1708224"/>
          </a:xfrm>
          <a:prstGeom prst="rect">
            <a:avLst/>
          </a:prstGeom>
        </p:spPr>
      </p:pic>
    </p:spTree>
    <p:extLst>
      <p:ext uri="{BB962C8B-B14F-4D97-AF65-F5344CB8AC3E}">
        <p14:creationId xmlns:p14="http://schemas.microsoft.com/office/powerpoint/2010/main" val="2840121327"/>
      </p:ext>
    </p:extLst>
  </p:cSld>
  <p:clrMapOvr>
    <a:masterClrMapping/>
  </p:clrMapOvr>
</p:sld>
</file>

<file path=ppt/theme/theme1.xml><?xml version="1.0" encoding="utf-8"?>
<a:theme xmlns:a="http://schemas.openxmlformats.org/drawingml/2006/main" name="Parcel">
  <a:themeElements>
    <a:clrScheme name="Custom 2">
      <a:dk1>
        <a:srgbClr val="000000"/>
      </a:dk1>
      <a:lt1>
        <a:srgbClr val="FFFFFF"/>
      </a:lt1>
      <a:dk2>
        <a:srgbClr val="4A5356"/>
      </a:dk2>
      <a:lt2>
        <a:srgbClr val="E8E3CE"/>
      </a:lt2>
      <a:accent1>
        <a:srgbClr val="000000"/>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emplate>{03C96078-9C4E-E94D-8860-1527333A327B}tf10001120</Template>
  <TotalTime>4375</TotalTime>
  <Words>994</Words>
  <Application>Microsoft Macintosh PowerPoint</Application>
  <PresentationFormat>Widescreen</PresentationFormat>
  <Paragraphs>157</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Gill Sans MT</vt:lpstr>
      <vt:lpstr>Parcel</vt:lpstr>
      <vt:lpstr>Annealing Analysis of Pin Diodes</vt:lpstr>
      <vt:lpstr>Outline</vt:lpstr>
      <vt:lpstr>Pin Temperature Study: Setup</vt:lpstr>
      <vt:lpstr>Data &amp; Saturation Time/Voltage</vt:lpstr>
      <vt:lpstr>Saturation time and voltage vs. temperature  </vt:lpstr>
      <vt:lpstr>Pin Annealing Study: Setup</vt:lpstr>
      <vt:lpstr>Annealing Graphs with all diodes</vt:lpstr>
      <vt:lpstr>Data: Raw and Normalized</vt:lpstr>
      <vt:lpstr>Shifting in Annealing Time and Scaling in Potential / Exponential Fit</vt:lpstr>
      <vt:lpstr>100C Fitting for Other Annealing Temperatures</vt:lpstr>
      <vt:lpstr>Fitting “Scaling Coefficient” for </vt:lpstr>
      <vt:lpstr>Conclusion / Remaining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Annealing Analysis of Pin Diodes</dc:title>
  <dc:creator>Kent, Andrew</dc:creator>
  <cp:lastModifiedBy>Kent, Andrew</cp:lastModifiedBy>
  <cp:revision>88</cp:revision>
  <dcterms:created xsi:type="dcterms:W3CDTF">2021-07-06T16:31:14Z</dcterms:created>
  <dcterms:modified xsi:type="dcterms:W3CDTF">2021-07-12T13:55:37Z</dcterms:modified>
</cp:coreProperties>
</file>